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89" r:id="rId4"/>
    <p:sldId id="259" r:id="rId5"/>
    <p:sldId id="261" r:id="rId6"/>
    <p:sldId id="265" r:id="rId7"/>
    <p:sldId id="262" r:id="rId8"/>
    <p:sldId id="290" r:id="rId9"/>
    <p:sldId id="378" r:id="rId10"/>
    <p:sldId id="260" r:id="rId11"/>
    <p:sldId id="383" r:id="rId12"/>
    <p:sldId id="264" r:id="rId13"/>
    <p:sldId id="369" r:id="rId14"/>
    <p:sldId id="302" r:id="rId15"/>
    <p:sldId id="377" r:id="rId16"/>
    <p:sldId id="376" r:id="rId17"/>
    <p:sldId id="380" r:id="rId18"/>
    <p:sldId id="381" r:id="rId19"/>
    <p:sldId id="291" r:id="rId20"/>
    <p:sldId id="384" r:id="rId21"/>
    <p:sldId id="273" r:id="rId22"/>
    <p:sldId id="257" r:id="rId23"/>
    <p:sldId id="278" r:id="rId24"/>
  </p:sldIdLst>
  <p:sldSz cx="12192000" cy="6858000"/>
  <p:notesSz cx="9926638" cy="6797675"/>
  <p:embeddedFontLst>
    <p:embeddedFont>
      <p:font typeface="Gill Sans" panose="020B0604020202020204" charset="0"/>
      <p:regular r:id="rId26"/>
      <p:bold r:id="rId27"/>
    </p:embeddedFont>
    <p:embeddedFont>
      <p:font typeface="Open Sans ExtraBold" panose="020B0906030804020204" pitchFamily="34" charset="0"/>
      <p:bold r:id="rId28"/>
      <p:boldItalic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6" roundtripDataSignature="AMtx7mjf0IfCyks2fTU1MrpLM9DIO0zor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A983"/>
    <a:srgbClr val="E3E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21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771ED2-FEAB-4989-B486-B31D74966161}" type="doc">
      <dgm:prSet loTypeId="urn:microsoft.com/office/officeart/2005/8/layout/chart3" loCatId="cycle" qsTypeId="urn:microsoft.com/office/officeart/2005/8/quickstyle/simple1" qsCatId="simple" csTypeId="urn:microsoft.com/office/officeart/2005/8/colors/accent1_2" csCatId="accent1" phldr="1"/>
      <dgm:spPr/>
    </dgm:pt>
    <dgm:pt modelId="{2CF99DDC-6A7E-41D9-8A21-12B1DA64F36E}">
      <dgm:prSet phldrT="[Texto]" custT="1"/>
      <dgm:spPr>
        <a:noFill/>
        <a:ln>
          <a:solidFill>
            <a:srgbClr val="AAA983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BR" sz="1400" b="1" dirty="0">
              <a:solidFill>
                <a:schemeClr val="tx1"/>
              </a:solidFill>
            </a:rPr>
            <a:t>Multilateral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BR" sz="1000" b="1" dirty="0">
              <a:solidFill>
                <a:schemeClr val="tx1"/>
              </a:solidFill>
            </a:rPr>
            <a:t> 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BR" sz="1400" b="1" dirty="0">
              <a:solidFill>
                <a:schemeClr val="tx1"/>
              </a:solidFill>
            </a:rPr>
            <a:t>com organismos internacionais</a:t>
          </a:r>
        </a:p>
      </dgm:t>
    </dgm:pt>
    <dgm:pt modelId="{E6F2657D-8FAC-4550-9DA6-D718135F65DA}" type="parTrans" cxnId="{36753BA6-94EB-436A-8915-7C165F4AC738}">
      <dgm:prSet/>
      <dgm:spPr/>
      <dgm:t>
        <a:bodyPr/>
        <a:lstStyle/>
        <a:p>
          <a:endParaRPr lang="pt-BR"/>
        </a:p>
      </dgm:t>
    </dgm:pt>
    <dgm:pt modelId="{2373451C-E138-4613-A2EC-2A149DB6F92C}" type="sibTrans" cxnId="{36753BA6-94EB-436A-8915-7C165F4AC738}">
      <dgm:prSet/>
      <dgm:spPr/>
      <dgm:t>
        <a:bodyPr/>
        <a:lstStyle/>
        <a:p>
          <a:endParaRPr lang="pt-BR"/>
        </a:p>
      </dgm:t>
    </dgm:pt>
    <dgm:pt modelId="{9B921B88-472D-4248-82BE-DF804EF6E852}">
      <dgm:prSet phldrT="[Texto]" custT="1"/>
      <dgm:spPr>
        <a:noFill/>
        <a:ln>
          <a:solidFill>
            <a:srgbClr val="AAA983"/>
          </a:solidFill>
        </a:ln>
      </dgm:spPr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pt-BR" sz="1400" b="1" dirty="0">
              <a:solidFill>
                <a:schemeClr val="tx1"/>
              </a:solidFill>
            </a:rPr>
            <a:t>Bilateral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BR" sz="1000" b="1" dirty="0">
              <a:solidFill>
                <a:schemeClr val="tx1"/>
              </a:solidFill>
            </a:rPr>
            <a:t>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pt-BR" sz="1400" b="1" dirty="0">
              <a:solidFill>
                <a:schemeClr val="tx1"/>
              </a:solidFill>
            </a:rPr>
            <a:t>com países desenvolvidos</a:t>
          </a:r>
        </a:p>
      </dgm:t>
    </dgm:pt>
    <dgm:pt modelId="{4D0FEF8B-C8E2-49E2-AF68-004A77655185}" type="parTrans" cxnId="{4DABFE61-CE84-49EA-8A2A-9052AF2C251D}">
      <dgm:prSet/>
      <dgm:spPr/>
      <dgm:t>
        <a:bodyPr/>
        <a:lstStyle/>
        <a:p>
          <a:endParaRPr lang="pt-BR"/>
        </a:p>
      </dgm:t>
    </dgm:pt>
    <dgm:pt modelId="{3F1FAC6C-1499-46FA-9301-4B061EDC7BD7}" type="sibTrans" cxnId="{4DABFE61-CE84-49EA-8A2A-9052AF2C251D}">
      <dgm:prSet/>
      <dgm:spPr/>
      <dgm:t>
        <a:bodyPr/>
        <a:lstStyle/>
        <a:p>
          <a:endParaRPr lang="pt-BR"/>
        </a:p>
      </dgm:t>
    </dgm:pt>
    <dgm:pt modelId="{8FA798A6-ED7E-4020-8B11-1818719D9C34}" type="pres">
      <dgm:prSet presAssocID="{9F771ED2-FEAB-4989-B486-B31D74966161}" presName="compositeShape" presStyleCnt="0">
        <dgm:presLayoutVars>
          <dgm:chMax val="7"/>
          <dgm:dir/>
          <dgm:resizeHandles val="exact"/>
        </dgm:presLayoutVars>
      </dgm:prSet>
      <dgm:spPr/>
    </dgm:pt>
    <dgm:pt modelId="{50D282CC-9E7E-44F8-A61E-AA2BB7B4C533}" type="pres">
      <dgm:prSet presAssocID="{9F771ED2-FEAB-4989-B486-B31D74966161}" presName="wedge1" presStyleLbl="node1" presStyleIdx="0" presStyleCnt="2" custScaleX="149418" custScaleY="56478"/>
      <dgm:spPr/>
    </dgm:pt>
    <dgm:pt modelId="{CAF2CDC1-6166-47AC-A468-A08D02B77020}" type="pres">
      <dgm:prSet presAssocID="{9F771ED2-FEAB-4989-B486-B31D74966161}" presName="wedge1Tx" presStyleLbl="node1" presStyleIdx="0" presStyleCnt="2">
        <dgm:presLayoutVars>
          <dgm:chMax val="0"/>
          <dgm:chPref val="0"/>
          <dgm:bulletEnabled val="1"/>
        </dgm:presLayoutVars>
      </dgm:prSet>
      <dgm:spPr/>
    </dgm:pt>
    <dgm:pt modelId="{507B17EB-906F-46C1-9E95-73119782DC67}" type="pres">
      <dgm:prSet presAssocID="{9F771ED2-FEAB-4989-B486-B31D74966161}" presName="wedge2" presStyleLbl="node1" presStyleIdx="1" presStyleCnt="2" custScaleX="153932" custScaleY="57111"/>
      <dgm:spPr/>
    </dgm:pt>
    <dgm:pt modelId="{89CD2F47-0C09-47D8-978F-445FA6BDC75B}" type="pres">
      <dgm:prSet presAssocID="{9F771ED2-FEAB-4989-B486-B31D74966161}" presName="wedge2Tx" presStyleLbl="node1" presStyleIdx="1" presStyleCnt="2">
        <dgm:presLayoutVars>
          <dgm:chMax val="0"/>
          <dgm:chPref val="0"/>
          <dgm:bulletEnabled val="1"/>
        </dgm:presLayoutVars>
      </dgm:prSet>
      <dgm:spPr/>
    </dgm:pt>
  </dgm:ptLst>
  <dgm:cxnLst>
    <dgm:cxn modelId="{49070B0E-E9FB-4AF1-A582-152040D74F91}" type="presOf" srcId="{9B921B88-472D-4248-82BE-DF804EF6E852}" destId="{507B17EB-906F-46C1-9E95-73119782DC67}" srcOrd="0" destOrd="0" presId="urn:microsoft.com/office/officeart/2005/8/layout/chart3"/>
    <dgm:cxn modelId="{7EC46E33-8581-425F-9236-6CE11703AA86}" type="presOf" srcId="{9B921B88-472D-4248-82BE-DF804EF6E852}" destId="{89CD2F47-0C09-47D8-978F-445FA6BDC75B}" srcOrd="1" destOrd="0" presId="urn:microsoft.com/office/officeart/2005/8/layout/chart3"/>
    <dgm:cxn modelId="{4DABFE61-CE84-49EA-8A2A-9052AF2C251D}" srcId="{9F771ED2-FEAB-4989-B486-B31D74966161}" destId="{9B921B88-472D-4248-82BE-DF804EF6E852}" srcOrd="1" destOrd="0" parTransId="{4D0FEF8B-C8E2-49E2-AF68-004A77655185}" sibTransId="{3F1FAC6C-1499-46FA-9301-4B061EDC7BD7}"/>
    <dgm:cxn modelId="{A367229D-69FE-46FE-BC5F-EE77ABAB9968}" type="presOf" srcId="{9F771ED2-FEAB-4989-B486-B31D74966161}" destId="{8FA798A6-ED7E-4020-8B11-1818719D9C34}" srcOrd="0" destOrd="0" presId="urn:microsoft.com/office/officeart/2005/8/layout/chart3"/>
    <dgm:cxn modelId="{36753BA6-94EB-436A-8915-7C165F4AC738}" srcId="{9F771ED2-FEAB-4989-B486-B31D74966161}" destId="{2CF99DDC-6A7E-41D9-8A21-12B1DA64F36E}" srcOrd="0" destOrd="0" parTransId="{E6F2657D-8FAC-4550-9DA6-D718135F65DA}" sibTransId="{2373451C-E138-4613-A2EC-2A149DB6F92C}"/>
    <dgm:cxn modelId="{272D60C5-B0B6-4921-BFAB-DE3437D4C971}" type="presOf" srcId="{2CF99DDC-6A7E-41D9-8A21-12B1DA64F36E}" destId="{CAF2CDC1-6166-47AC-A468-A08D02B77020}" srcOrd="1" destOrd="0" presId="urn:microsoft.com/office/officeart/2005/8/layout/chart3"/>
    <dgm:cxn modelId="{525C43DE-B972-47C0-B529-A9209A4A190D}" type="presOf" srcId="{2CF99DDC-6A7E-41D9-8A21-12B1DA64F36E}" destId="{50D282CC-9E7E-44F8-A61E-AA2BB7B4C533}" srcOrd="0" destOrd="0" presId="urn:microsoft.com/office/officeart/2005/8/layout/chart3"/>
    <dgm:cxn modelId="{448A9DC3-1589-4CFC-B847-EE640C4DB676}" type="presParOf" srcId="{8FA798A6-ED7E-4020-8B11-1818719D9C34}" destId="{50D282CC-9E7E-44F8-A61E-AA2BB7B4C533}" srcOrd="0" destOrd="0" presId="urn:microsoft.com/office/officeart/2005/8/layout/chart3"/>
    <dgm:cxn modelId="{4356583D-A6D5-4060-91FC-43C2AC2ADA14}" type="presParOf" srcId="{8FA798A6-ED7E-4020-8B11-1818719D9C34}" destId="{CAF2CDC1-6166-47AC-A468-A08D02B77020}" srcOrd="1" destOrd="0" presId="urn:microsoft.com/office/officeart/2005/8/layout/chart3"/>
    <dgm:cxn modelId="{ED30BD53-BAFD-4D0D-B76B-CADCE98A74BD}" type="presParOf" srcId="{8FA798A6-ED7E-4020-8B11-1818719D9C34}" destId="{507B17EB-906F-46C1-9E95-73119782DC67}" srcOrd="2" destOrd="0" presId="urn:microsoft.com/office/officeart/2005/8/layout/chart3"/>
    <dgm:cxn modelId="{0BFC57EF-9B4F-40B1-AF90-DCF960C59CF7}" type="presParOf" srcId="{8FA798A6-ED7E-4020-8B11-1818719D9C34}" destId="{89CD2F47-0C09-47D8-978F-445FA6BDC75B}" srcOrd="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D282CC-9E7E-44F8-A61E-AA2BB7B4C533}">
      <dsp:nvSpPr>
        <dsp:cNvPr id="0" name=""/>
        <dsp:cNvSpPr/>
      </dsp:nvSpPr>
      <dsp:spPr>
        <a:xfrm>
          <a:off x="546639" y="785627"/>
          <a:ext cx="3752200" cy="1418281"/>
        </a:xfrm>
        <a:prstGeom prst="pie">
          <a:avLst>
            <a:gd name="adj1" fmla="val 16200000"/>
            <a:gd name="adj2" fmla="val 5400000"/>
          </a:avLst>
        </a:prstGeom>
        <a:noFill/>
        <a:ln w="25400" cap="flat" cmpd="sng" algn="ctr">
          <a:solidFill>
            <a:srgbClr val="AAA98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400" b="1" kern="1200" dirty="0">
              <a:solidFill>
                <a:schemeClr val="tx1"/>
              </a:solidFill>
            </a:rPr>
            <a:t>Multilateral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000" b="1" kern="1200" dirty="0">
              <a:solidFill>
                <a:schemeClr val="tx1"/>
              </a:solidFill>
            </a:rPr>
            <a:t> 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400" b="1" kern="1200" dirty="0">
              <a:solidFill>
                <a:schemeClr val="tx1"/>
              </a:solidFill>
            </a:rPr>
            <a:t>com organismos internacionais</a:t>
          </a:r>
        </a:p>
      </dsp:txBody>
      <dsp:txXfrm>
        <a:off x="2422739" y="996681"/>
        <a:ext cx="1317736" cy="996173"/>
      </dsp:txXfrm>
    </dsp:sp>
    <dsp:sp modelId="{507B17EB-906F-46C1-9E95-73119782DC67}">
      <dsp:nvSpPr>
        <dsp:cNvPr id="0" name=""/>
        <dsp:cNvSpPr/>
      </dsp:nvSpPr>
      <dsp:spPr>
        <a:xfrm>
          <a:off x="430171" y="777679"/>
          <a:ext cx="3865556" cy="1434177"/>
        </a:xfrm>
        <a:prstGeom prst="pie">
          <a:avLst>
            <a:gd name="adj1" fmla="val 5400000"/>
            <a:gd name="adj2" fmla="val 16200000"/>
          </a:avLst>
        </a:prstGeom>
        <a:noFill/>
        <a:ln w="25400" cap="flat" cmpd="sng" algn="ctr">
          <a:solidFill>
            <a:srgbClr val="AAA98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400" b="1" kern="1200" dirty="0">
              <a:solidFill>
                <a:schemeClr val="tx1"/>
              </a:solidFill>
            </a:rPr>
            <a:t>Bilateral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000" b="1" kern="1200" dirty="0">
              <a:solidFill>
                <a:schemeClr val="tx1"/>
              </a:solidFill>
            </a:rPr>
            <a:t> </a:t>
          </a:r>
        </a:p>
        <a:p>
          <a:pPr marL="0" lvl="0" indent="0" algn="ctr" defTabSz="622300">
            <a:lnSpc>
              <a:spcPct val="100000"/>
            </a:lnSpc>
            <a:spcBef>
              <a:spcPct val="0"/>
            </a:spcBef>
            <a:spcAft>
              <a:spcPts val="0"/>
            </a:spcAft>
            <a:buNone/>
          </a:pPr>
          <a:r>
            <a:rPr lang="pt-BR" sz="1400" b="1" kern="1200" dirty="0">
              <a:solidFill>
                <a:schemeClr val="tx1"/>
              </a:solidFill>
            </a:rPr>
            <a:t>com países desenvolvidos</a:t>
          </a:r>
        </a:p>
      </dsp:txBody>
      <dsp:txXfrm>
        <a:off x="982393" y="991098"/>
        <a:ext cx="1357546" cy="10073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22799" y="0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6456612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8" name="Google Shape;128;p5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5:notes"/>
          <p:cNvSpPr txBox="1">
            <a:spLocks noGrp="1"/>
          </p:cNvSpPr>
          <p:nvPr>
            <p:ph type="sldNum" idx="12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16725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10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0:notes"/>
          <p:cNvSpPr txBox="1">
            <a:spLocks noGrp="1"/>
          </p:cNvSpPr>
          <p:nvPr>
            <p:ph type="sldNum" idx="12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9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9:notes"/>
          <p:cNvSpPr txBox="1">
            <a:spLocks noGrp="1"/>
          </p:cNvSpPr>
          <p:nvPr>
            <p:ph type="sldNum" idx="12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748781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5090390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3E29B-D9DA-4379-960E-81F2BFD1B0F8}" type="slidenum">
              <a:rPr lang="pt-BR" smtClean="0"/>
              <a:t>15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264160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63E29B-D9DA-4379-960E-81F2BFD1B0F8}" type="slidenum">
              <a:rPr lang="pt-BR" smtClean="0"/>
              <a:t>16</a:t>
            </a:fld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210970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483088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155e98e779_0_1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469900"/>
            <a:ext cx="4175125" cy="2347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155e98e779_0_1170:notes"/>
          <p:cNvSpPr txBox="1">
            <a:spLocks noGrp="1"/>
          </p:cNvSpPr>
          <p:nvPr>
            <p:ph type="body" idx="1"/>
          </p:nvPr>
        </p:nvSpPr>
        <p:spPr>
          <a:xfrm>
            <a:off x="1001473" y="2974322"/>
            <a:ext cx="8011784" cy="28177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416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155e98e779_0_1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469900"/>
            <a:ext cx="4175125" cy="2347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155e98e779_0_1170:notes"/>
          <p:cNvSpPr txBox="1">
            <a:spLocks noGrp="1"/>
          </p:cNvSpPr>
          <p:nvPr>
            <p:ph type="body" idx="1"/>
          </p:nvPr>
        </p:nvSpPr>
        <p:spPr>
          <a:xfrm>
            <a:off x="1001473" y="2974322"/>
            <a:ext cx="8011784" cy="28177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446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3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3:notes"/>
          <p:cNvSpPr txBox="1">
            <a:spLocks noGrp="1"/>
          </p:cNvSpPr>
          <p:nvPr>
            <p:ph type="sldNum" idx="12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2155e98e779_0_1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469900"/>
            <a:ext cx="4175125" cy="2347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2155e98e779_0_1170:notes"/>
          <p:cNvSpPr txBox="1">
            <a:spLocks noGrp="1"/>
          </p:cNvSpPr>
          <p:nvPr>
            <p:ph type="body" idx="1"/>
          </p:nvPr>
        </p:nvSpPr>
        <p:spPr>
          <a:xfrm>
            <a:off x="1001473" y="2974322"/>
            <a:ext cx="8011784" cy="28177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7488169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18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33786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1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8283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2155e98e779_0_12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469900"/>
            <a:ext cx="4175125" cy="2347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2155e98e779_0_1236:notes"/>
          <p:cNvSpPr txBox="1">
            <a:spLocks noGrp="1"/>
          </p:cNvSpPr>
          <p:nvPr>
            <p:ph type="body" idx="1"/>
          </p:nvPr>
        </p:nvSpPr>
        <p:spPr>
          <a:xfrm>
            <a:off x="1001473" y="2974322"/>
            <a:ext cx="8011784" cy="28177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894205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 txBox="1">
            <a:spLocks noGrp="1"/>
          </p:cNvSpPr>
          <p:nvPr>
            <p:ph type="sldNum" idx="12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10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0:notes"/>
          <p:cNvSpPr txBox="1">
            <a:spLocks noGrp="1"/>
          </p:cNvSpPr>
          <p:nvPr>
            <p:ph type="sldNum" idx="12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25763" y="850900"/>
            <a:ext cx="4075112" cy="22923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7:notes"/>
          <p:cNvSpPr txBox="1">
            <a:spLocks noGrp="1"/>
          </p:cNvSpPr>
          <p:nvPr>
            <p:ph type="body" idx="1"/>
          </p:nvPr>
        </p:nvSpPr>
        <p:spPr>
          <a:xfrm>
            <a:off x="992665" y="3271381"/>
            <a:ext cx="7941310" cy="267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7:notes"/>
          <p:cNvSpPr txBox="1">
            <a:spLocks noGrp="1"/>
          </p:cNvSpPr>
          <p:nvPr>
            <p:ph type="sldNum" idx="12"/>
          </p:nvPr>
        </p:nvSpPr>
        <p:spPr>
          <a:xfrm>
            <a:off x="5622799" y="6456612"/>
            <a:ext cx="4301543" cy="3410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155e98e779_0_1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469900"/>
            <a:ext cx="4175125" cy="2347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155e98e779_0_1095:notes"/>
          <p:cNvSpPr txBox="1">
            <a:spLocks noGrp="1"/>
          </p:cNvSpPr>
          <p:nvPr>
            <p:ph type="body" idx="1"/>
          </p:nvPr>
        </p:nvSpPr>
        <p:spPr>
          <a:xfrm>
            <a:off x="1001473" y="2974322"/>
            <a:ext cx="8011784" cy="28177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20988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155e98e779_0_10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19413" y="469900"/>
            <a:ext cx="4175125" cy="2347913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155e98e779_0_1095:notes"/>
          <p:cNvSpPr txBox="1">
            <a:spLocks noGrp="1"/>
          </p:cNvSpPr>
          <p:nvPr>
            <p:ph type="body" idx="1"/>
          </p:nvPr>
        </p:nvSpPr>
        <p:spPr>
          <a:xfrm>
            <a:off x="1001473" y="2974322"/>
            <a:ext cx="8011784" cy="28177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892007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9387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" name="Google Shape;22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2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1.pn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1.xml"/><Relationship Id="rId11" Type="http://schemas.openxmlformats.org/officeDocument/2006/relationships/image" Target="../media/image7.png"/><Relationship Id="rId5" Type="http://schemas.openxmlformats.org/officeDocument/2006/relationships/image" Target="../media/image20.png"/><Relationship Id="rId10" Type="http://schemas.microsoft.com/office/2007/relationships/diagramDrawing" Target="../diagrams/drawing1.xml"/><Relationship Id="rId4" Type="http://schemas.openxmlformats.org/officeDocument/2006/relationships/image" Target="../media/image12.png"/><Relationship Id="rId9" Type="http://schemas.openxmlformats.org/officeDocument/2006/relationships/diagramColors" Target="../diagrams/colors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2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7.png"/><Relationship Id="rId4" Type="http://schemas.openxmlformats.org/officeDocument/2006/relationships/image" Target="../media/image25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9.png"/><Relationship Id="rId9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9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png"/><Relationship Id="rId5" Type="http://schemas.openxmlformats.org/officeDocument/2006/relationships/hyperlink" Target="https://www.ipea.gov.br/portal/cobradi" TargetMode="External"/><Relationship Id="rId4" Type="http://schemas.openxmlformats.org/officeDocument/2006/relationships/hyperlink" Target="https://ocid.ibict.br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nstagram.com/abcgovbr/" TargetMode="External"/><Relationship Id="rId3" Type="http://schemas.openxmlformats.org/officeDocument/2006/relationships/image" Target="../media/image6.png"/><Relationship Id="rId7" Type="http://schemas.openxmlformats.org/officeDocument/2006/relationships/hyperlink" Target="https://x.com/ABCgovBr" TargetMode="External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www.facebook.com/ABCgovBr" TargetMode="External"/><Relationship Id="rId11" Type="http://schemas.openxmlformats.org/officeDocument/2006/relationships/hyperlink" Target="https://www.facebook.com/ABCgovBr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s://www.flickr.com/photos/abcgovbr/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www.youtube.com/abccooperacao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 t="10882"/>
          <a:stretch/>
        </p:blipFill>
        <p:spPr>
          <a:xfrm>
            <a:off x="0" y="0"/>
            <a:ext cx="12192000" cy="7247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" descr="Uma imagem contendo Padrão do plano de fundo&#10;&#10;Descrição gerada automaticamente"/>
          <p:cNvPicPr preferRelativeResize="0"/>
          <p:nvPr/>
        </p:nvPicPr>
        <p:blipFill rotWithShape="1">
          <a:blip r:embed="rId4">
            <a:alphaModFix amt="54000"/>
          </a:blip>
          <a:srcRect/>
          <a:stretch/>
        </p:blipFill>
        <p:spPr>
          <a:xfrm flipH="1">
            <a:off x="0" y="0"/>
            <a:ext cx="12192000" cy="7247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422;p21">
            <a:extLst>
              <a:ext uri="{FF2B5EF4-FFF2-40B4-BE49-F238E27FC236}">
                <a16:creationId xmlns:a16="http://schemas.microsoft.com/office/drawing/2014/main" id="{BCBA3A59-070A-BF3B-07CC-858C714D1D9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15947" y="2656811"/>
            <a:ext cx="3383284" cy="1803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85" y="-4360"/>
            <a:ext cx="12192485" cy="686236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5"/>
          <p:cNvSpPr txBox="1"/>
          <p:nvPr/>
        </p:nvSpPr>
        <p:spPr>
          <a:xfrm>
            <a:off x="548077" y="417354"/>
            <a:ext cx="9316763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chemeClr val="tx1"/>
                </a:solidFill>
                <a:latin typeface="Gill Sans"/>
                <a:sym typeface="Gill Sans"/>
              </a:rPr>
              <a:t>Dados acumulados – 36 anos de existência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134" name="Google Shape;134;p5"/>
          <p:cNvPicPr preferRelativeResize="0"/>
          <p:nvPr/>
        </p:nvPicPr>
        <p:blipFill rotWithShape="1">
          <a:blip r:embed="rId4">
            <a:alphaModFix amt="39000"/>
          </a:blip>
          <a:srcRect/>
          <a:stretch/>
        </p:blipFill>
        <p:spPr>
          <a:xfrm>
            <a:off x="10413402" y="296395"/>
            <a:ext cx="1411965" cy="64584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5" name="Google Shape;135;p5"/>
          <p:cNvGrpSpPr/>
          <p:nvPr/>
        </p:nvGrpSpPr>
        <p:grpSpPr>
          <a:xfrm>
            <a:off x="705629" y="2019300"/>
            <a:ext cx="2723371" cy="4267200"/>
            <a:chOff x="705629" y="2019300"/>
            <a:chExt cx="2723371" cy="4267200"/>
          </a:xfrm>
        </p:grpSpPr>
        <p:grpSp>
          <p:nvGrpSpPr>
            <p:cNvPr id="136" name="Google Shape;136;p5"/>
            <p:cNvGrpSpPr/>
            <p:nvPr/>
          </p:nvGrpSpPr>
          <p:grpSpPr>
            <a:xfrm>
              <a:off x="705629" y="2290591"/>
              <a:ext cx="2494040" cy="3710167"/>
              <a:chOff x="705629" y="2290591"/>
              <a:chExt cx="2494040" cy="3710167"/>
            </a:xfrm>
          </p:grpSpPr>
          <p:sp>
            <p:nvSpPr>
              <p:cNvPr id="137" name="Google Shape;137;p5"/>
              <p:cNvSpPr/>
              <p:nvPr/>
            </p:nvSpPr>
            <p:spPr>
              <a:xfrm>
                <a:off x="705629" y="2290591"/>
                <a:ext cx="2494040" cy="3710167"/>
              </a:xfrm>
              <a:prstGeom prst="roundRect">
                <a:avLst>
                  <a:gd name="adj" fmla="val 3910"/>
                </a:avLst>
              </a:prstGeom>
              <a:solidFill>
                <a:srgbClr val="AAA983">
                  <a:alpha val="800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38;p5"/>
              <p:cNvSpPr txBox="1"/>
              <p:nvPr/>
            </p:nvSpPr>
            <p:spPr>
              <a:xfrm>
                <a:off x="764817" y="3819554"/>
                <a:ext cx="2378935" cy="92589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lnSpc>
                    <a:spcPct val="14772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4400" b="1" dirty="0">
                    <a:solidFill>
                      <a:srgbClr val="F8F6F3"/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rPr>
                  <a:t>9,7 mil</a:t>
                </a:r>
                <a:endParaRPr dirty="0"/>
              </a:p>
            </p:txBody>
          </p:sp>
          <p:sp>
            <p:nvSpPr>
              <p:cNvPr id="139" name="Google Shape;139;p5"/>
              <p:cNvSpPr txBox="1"/>
              <p:nvPr/>
            </p:nvSpPr>
            <p:spPr>
              <a:xfrm>
                <a:off x="764817" y="4750373"/>
                <a:ext cx="2428510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1800" b="1" dirty="0">
                    <a:solidFill>
                      <a:srgbClr val="F8F6F3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PROJETOS DE COOPERAÇÃO</a:t>
                </a:r>
              </a:p>
            </p:txBody>
          </p:sp>
          <p:pic>
            <p:nvPicPr>
              <p:cNvPr id="140" name="Google Shape;140;p5" descr="Projeto com preenchimento sólido"/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1537013" y="2884183"/>
                <a:ext cx="831273" cy="831273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41" name="Google Shape;141;p5"/>
            <p:cNvCxnSpPr/>
            <p:nvPr/>
          </p:nvCxnSpPr>
          <p:spPr>
            <a:xfrm>
              <a:off x="3429000" y="2019300"/>
              <a:ext cx="0" cy="4267200"/>
            </a:xfrm>
            <a:prstGeom prst="straightConnector1">
              <a:avLst/>
            </a:prstGeom>
            <a:noFill/>
            <a:ln w="19050" cap="flat" cmpd="sng">
              <a:solidFill>
                <a:srgbClr val="3A3838"/>
              </a:solidFill>
              <a:prstDash val="dash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42" name="Google Shape;142;p5"/>
          <p:cNvGrpSpPr/>
          <p:nvPr/>
        </p:nvGrpSpPr>
        <p:grpSpPr>
          <a:xfrm>
            <a:off x="8996094" y="2290591"/>
            <a:ext cx="2494040" cy="3710167"/>
            <a:chOff x="8996094" y="2290591"/>
            <a:chExt cx="2494040" cy="3710167"/>
          </a:xfrm>
          <a:solidFill>
            <a:srgbClr val="AAA983"/>
          </a:solidFill>
        </p:grpSpPr>
        <p:sp>
          <p:nvSpPr>
            <p:cNvPr id="143" name="Google Shape;143;p5"/>
            <p:cNvSpPr/>
            <p:nvPr/>
          </p:nvSpPr>
          <p:spPr>
            <a:xfrm>
              <a:off x="8996094" y="2290591"/>
              <a:ext cx="2494040" cy="3710167"/>
            </a:xfrm>
            <a:prstGeom prst="roundRect">
              <a:avLst>
                <a:gd name="adj" fmla="val 391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 txBox="1"/>
            <p:nvPr/>
          </p:nvSpPr>
          <p:spPr>
            <a:xfrm>
              <a:off x="9053647" y="3882969"/>
              <a:ext cx="2378935" cy="76944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400" b="1">
                  <a:solidFill>
                    <a:srgbClr val="F8F6F3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45</a:t>
              </a:r>
              <a:endParaRPr/>
            </a:p>
          </p:txBody>
        </p:sp>
        <p:sp>
          <p:nvSpPr>
            <p:cNvPr id="145" name="Google Shape;145;p5"/>
            <p:cNvSpPr txBox="1"/>
            <p:nvPr/>
          </p:nvSpPr>
          <p:spPr>
            <a:xfrm>
              <a:off x="9053648" y="4750373"/>
              <a:ext cx="2378934" cy="64633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 dirty="0">
                  <a:solidFill>
                    <a:srgbClr val="F8F6F3"/>
                  </a:solidFill>
                  <a:latin typeface="Gill Sans"/>
                  <a:ea typeface="Gill Sans"/>
                  <a:cs typeface="Gill Sans"/>
                  <a:sym typeface="Gill Sans"/>
                </a:rPr>
                <a:t>ORGANISMOS INTERNACIONAIS</a:t>
              </a:r>
              <a:endParaRPr b="1" dirty="0"/>
            </a:p>
          </p:txBody>
        </p:sp>
        <p:pic>
          <p:nvPicPr>
            <p:cNvPr id="146" name="Google Shape;146;p5" descr="Mundo com preenchimento sólido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785914" y="2842619"/>
              <a:ext cx="914400" cy="914400"/>
            </a:xfrm>
            <a:prstGeom prst="rect">
              <a:avLst/>
            </a:prstGeom>
            <a:grpFill/>
            <a:ln>
              <a:noFill/>
            </a:ln>
          </p:spPr>
        </p:pic>
      </p:grpSp>
      <p:grpSp>
        <p:nvGrpSpPr>
          <p:cNvPr id="147" name="Google Shape;147;p5"/>
          <p:cNvGrpSpPr/>
          <p:nvPr/>
        </p:nvGrpSpPr>
        <p:grpSpPr>
          <a:xfrm>
            <a:off x="6336626" y="2290591"/>
            <a:ext cx="2494040" cy="3710167"/>
            <a:chOff x="6336626" y="2290591"/>
            <a:chExt cx="2494040" cy="3710167"/>
          </a:xfrm>
          <a:solidFill>
            <a:srgbClr val="AAA983"/>
          </a:solidFill>
        </p:grpSpPr>
        <p:sp>
          <p:nvSpPr>
            <p:cNvPr id="148" name="Google Shape;148;p5"/>
            <p:cNvSpPr/>
            <p:nvPr/>
          </p:nvSpPr>
          <p:spPr>
            <a:xfrm>
              <a:off x="6336626" y="2290591"/>
              <a:ext cx="2494040" cy="3710167"/>
            </a:xfrm>
            <a:prstGeom prst="roundRect">
              <a:avLst>
                <a:gd name="adj" fmla="val 391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 txBox="1"/>
            <p:nvPr/>
          </p:nvSpPr>
          <p:spPr>
            <a:xfrm>
              <a:off x="6394179" y="3882969"/>
              <a:ext cx="2378935" cy="76944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400" b="1" dirty="0">
                  <a:solidFill>
                    <a:srgbClr val="F8F6F3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20</a:t>
              </a:r>
              <a:endParaRPr dirty="0"/>
            </a:p>
          </p:txBody>
        </p:sp>
        <p:sp>
          <p:nvSpPr>
            <p:cNvPr id="150" name="Google Shape;150;p5"/>
            <p:cNvSpPr txBox="1"/>
            <p:nvPr/>
          </p:nvSpPr>
          <p:spPr>
            <a:xfrm>
              <a:off x="6394179" y="4750373"/>
              <a:ext cx="2378934" cy="64633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 dirty="0">
                  <a:solidFill>
                    <a:srgbClr val="F8F6F3"/>
                  </a:solidFill>
                  <a:latin typeface="Gill Sans"/>
                  <a:ea typeface="Gill Sans"/>
                  <a:cs typeface="Gill Sans"/>
                  <a:sym typeface="Gill Sans"/>
                </a:rPr>
                <a:t>PAÍSES DESENVOLVIDOS</a:t>
              </a:r>
              <a:endParaRPr b="1" dirty="0"/>
            </a:p>
          </p:txBody>
        </p:sp>
        <p:pic>
          <p:nvPicPr>
            <p:cNvPr id="151" name="Google Shape;151;p5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948534" y="2932878"/>
              <a:ext cx="1122649" cy="594068"/>
            </a:xfrm>
            <a:prstGeom prst="rect">
              <a:avLst/>
            </a:prstGeom>
            <a:grpFill/>
            <a:ln>
              <a:noFill/>
            </a:ln>
          </p:spPr>
        </p:pic>
        <p:sp>
          <p:nvSpPr>
            <p:cNvPr id="152" name="Google Shape;152;p5"/>
            <p:cNvSpPr txBox="1"/>
            <p:nvPr/>
          </p:nvSpPr>
          <p:spPr>
            <a:xfrm>
              <a:off x="7657045" y="2586189"/>
              <a:ext cx="537327" cy="369332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 dirty="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IDH</a:t>
              </a:r>
              <a:endParaRPr dirty="0"/>
            </a:p>
          </p:txBody>
        </p:sp>
      </p:grpSp>
      <p:grpSp>
        <p:nvGrpSpPr>
          <p:cNvPr id="154" name="Google Shape;154;p5"/>
          <p:cNvGrpSpPr/>
          <p:nvPr/>
        </p:nvGrpSpPr>
        <p:grpSpPr>
          <a:xfrm>
            <a:off x="3664674" y="2290591"/>
            <a:ext cx="2494040" cy="3710167"/>
            <a:chOff x="3664674" y="2290591"/>
            <a:chExt cx="2494040" cy="3710167"/>
          </a:xfrm>
          <a:solidFill>
            <a:srgbClr val="AAA983"/>
          </a:solidFill>
        </p:grpSpPr>
        <p:sp>
          <p:nvSpPr>
            <p:cNvPr id="155" name="Google Shape;155;p5"/>
            <p:cNvSpPr/>
            <p:nvPr/>
          </p:nvSpPr>
          <p:spPr>
            <a:xfrm>
              <a:off x="3664674" y="2290591"/>
              <a:ext cx="2494040" cy="3710167"/>
            </a:xfrm>
            <a:prstGeom prst="roundRect">
              <a:avLst>
                <a:gd name="adj" fmla="val 3910"/>
              </a:avLst>
            </a:prstGeom>
            <a:grp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 txBox="1"/>
            <p:nvPr/>
          </p:nvSpPr>
          <p:spPr>
            <a:xfrm>
              <a:off x="3722227" y="3882969"/>
              <a:ext cx="2378935" cy="769441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4400" b="1">
                  <a:solidFill>
                    <a:srgbClr val="F8F6F3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110</a:t>
              </a:r>
              <a:endParaRPr/>
            </a:p>
          </p:txBody>
        </p:sp>
        <p:sp>
          <p:nvSpPr>
            <p:cNvPr id="157" name="Google Shape;157;p5"/>
            <p:cNvSpPr txBox="1"/>
            <p:nvPr/>
          </p:nvSpPr>
          <p:spPr>
            <a:xfrm>
              <a:off x="3722228" y="4750373"/>
              <a:ext cx="2378934" cy="923289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 dirty="0">
                  <a:solidFill>
                    <a:srgbClr val="F8F6F3"/>
                  </a:solidFill>
                  <a:latin typeface="Gill Sans"/>
                  <a:ea typeface="Gill Sans"/>
                  <a:cs typeface="Gill Sans"/>
                  <a:sym typeface="Gill Sans"/>
                </a:rPr>
                <a:t>PAÍSES PARCEIROS</a:t>
              </a: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 dirty="0">
                  <a:solidFill>
                    <a:srgbClr val="F8F6F3"/>
                  </a:solidFill>
                  <a:latin typeface="Gill Sans"/>
                  <a:sym typeface="Gill Sans"/>
                </a:rPr>
                <a:t>SUL-SUL</a:t>
              </a:r>
              <a:endParaRPr b="1" dirty="0"/>
            </a:p>
          </p:txBody>
        </p:sp>
        <p:pic>
          <p:nvPicPr>
            <p:cNvPr id="158" name="Google Shape;158;p5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555047" y="2932878"/>
              <a:ext cx="713294" cy="713294"/>
            </a:xfrm>
            <a:prstGeom prst="rect">
              <a:avLst/>
            </a:prstGeom>
            <a:grp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44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09411" cy="1837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0" descr="Uma imagem contendo Padrão do plano de fundo&#10;&#10;Descrição gerada automaticamente"/>
          <p:cNvPicPr preferRelativeResize="0"/>
          <p:nvPr/>
        </p:nvPicPr>
        <p:blipFill rotWithShape="1">
          <a:blip r:embed="rId4">
            <a:alphaModFix amt="54000"/>
          </a:blip>
          <a:srcRect/>
          <a:stretch/>
        </p:blipFill>
        <p:spPr>
          <a:xfrm flipH="1">
            <a:off x="-2" y="-7159"/>
            <a:ext cx="12209411" cy="184433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7" name="Google Shape;267;p10"/>
          <p:cNvCxnSpPr/>
          <p:nvPr/>
        </p:nvCxnSpPr>
        <p:spPr>
          <a:xfrm>
            <a:off x="5590239" y="0"/>
            <a:ext cx="1011523" cy="0"/>
          </a:xfrm>
          <a:prstGeom prst="straightConnector1">
            <a:avLst/>
          </a:prstGeom>
          <a:noFill/>
          <a:ln w="85725" cap="flat" cmpd="sng">
            <a:solidFill>
              <a:srgbClr val="F8F6F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73" name="Google Shape;273;p10"/>
          <p:cNvSpPr/>
          <p:nvPr/>
        </p:nvSpPr>
        <p:spPr>
          <a:xfrm>
            <a:off x="539453" y="1988899"/>
            <a:ext cx="1490133" cy="1490133"/>
          </a:xfrm>
          <a:prstGeom prst="ellipse">
            <a:avLst/>
          </a:prstGeom>
          <a:solidFill>
            <a:srgbClr val="F8F6F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4" name="Google Shape;274;p10" descr="Apresentação com gráfico de pizza estrutura de tópico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8882" y="2318328"/>
            <a:ext cx="831273" cy="831273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10"/>
          <p:cNvSpPr txBox="1"/>
          <p:nvPr/>
        </p:nvSpPr>
        <p:spPr>
          <a:xfrm>
            <a:off x="2130887" y="2126655"/>
            <a:ext cx="4569821" cy="3477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Calibri"/>
              </a:rPr>
              <a:t>Do Brasil para o Exterior</a:t>
            </a: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200" dirty="0">
              <a:solidFill>
                <a:schemeClr val="dk1"/>
              </a:solidFill>
              <a:latin typeface="Gill Sans"/>
              <a:ea typeface="Gill Sans"/>
              <a:cs typeface="Gill Sans"/>
              <a:sym typeface="Calibri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Calibri"/>
              </a:rPr>
              <a:t>254 em execução</a:t>
            </a:r>
          </a:p>
          <a:p>
            <a:pPr marL="457200" lvl="1"/>
            <a:r>
              <a:rPr lang="pt-BR" sz="22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Calibri"/>
              </a:rPr>
              <a:t>278 em negociação</a:t>
            </a:r>
            <a:endParaRPr lang="pt-BR" sz="2200" dirty="0">
              <a:solidFill>
                <a:schemeClr val="dk1"/>
              </a:solidFill>
              <a:latin typeface="Gill Sans"/>
              <a:ea typeface="Gill Sans"/>
              <a:cs typeface="Gill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200" dirty="0">
              <a:solidFill>
                <a:schemeClr val="dk1"/>
              </a:solidFill>
              <a:latin typeface="Gill Sans"/>
              <a:ea typeface="Gill Sans"/>
              <a:cs typeface="Gill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chemeClr val="dk1"/>
              </a:solidFill>
              <a:latin typeface="Gill Sans"/>
              <a:ea typeface="Gill Sans"/>
              <a:cs typeface="Gill Sans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Calibri"/>
              </a:rPr>
              <a:t>Do Exterior para o Brasil</a:t>
            </a: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pt-BR" sz="2200" dirty="0">
              <a:solidFill>
                <a:schemeClr val="dk1"/>
              </a:solidFill>
              <a:latin typeface="Gill Sans"/>
              <a:ea typeface="Gill Sans"/>
              <a:cs typeface="Gill Sans"/>
              <a:sym typeface="Calibri"/>
            </a:endParaRPr>
          </a:p>
          <a:p>
            <a:pPr marL="457200" lvl="1"/>
            <a:r>
              <a:rPr lang="pt-BR" sz="22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Calibri"/>
              </a:rPr>
              <a:t>278 em execução</a:t>
            </a: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Calibri"/>
              </a:rPr>
              <a:t>  43 em negociação</a:t>
            </a:r>
          </a:p>
        </p:txBody>
      </p:sp>
      <p:sp>
        <p:nvSpPr>
          <p:cNvPr id="2" name="Google Shape;266;p10">
            <a:extLst>
              <a:ext uri="{FF2B5EF4-FFF2-40B4-BE49-F238E27FC236}">
                <a16:creationId xmlns:a16="http://schemas.microsoft.com/office/drawing/2014/main" id="{41FFF682-A17B-E7E6-431D-5899F60C57D9}"/>
              </a:ext>
            </a:extLst>
          </p:cNvPr>
          <p:cNvSpPr txBox="1"/>
          <p:nvPr/>
        </p:nvSpPr>
        <p:spPr>
          <a:xfrm>
            <a:off x="514760" y="534213"/>
            <a:ext cx="6965638" cy="651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rtl="0">
              <a:lnSpc>
                <a:spcPct val="100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chemeClr val="lt1"/>
                </a:solidFill>
                <a:latin typeface="Gill Sans"/>
                <a:sym typeface="Gill Sans"/>
              </a:rPr>
              <a:t>Volume de cooperação</a:t>
            </a:r>
            <a:endParaRPr sz="3600" dirty="0"/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EDF7DEF-1D31-A534-A32C-9A926FE18546}"/>
              </a:ext>
            </a:extLst>
          </p:cNvPr>
          <p:cNvSpPr/>
          <p:nvPr/>
        </p:nvSpPr>
        <p:spPr>
          <a:xfrm>
            <a:off x="2359015" y="2126656"/>
            <a:ext cx="4341693" cy="452676"/>
          </a:xfrm>
          <a:prstGeom prst="roundRect">
            <a:avLst/>
          </a:prstGeom>
          <a:solidFill>
            <a:srgbClr val="E3E3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Calibri"/>
              </a:rPr>
              <a:t>Do Brasil para o exterior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B617A7F4-7D9A-7CC7-7F87-6431318CF54D}"/>
              </a:ext>
            </a:extLst>
          </p:cNvPr>
          <p:cNvSpPr/>
          <p:nvPr/>
        </p:nvSpPr>
        <p:spPr>
          <a:xfrm>
            <a:off x="2359015" y="4052331"/>
            <a:ext cx="4341693" cy="452676"/>
          </a:xfrm>
          <a:prstGeom prst="roundRect">
            <a:avLst/>
          </a:prstGeom>
          <a:solidFill>
            <a:srgbClr val="E3E3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chemeClr val="dk1"/>
                </a:solidFill>
                <a:latin typeface="Gill Sans"/>
                <a:ea typeface="Gill Sans"/>
                <a:cs typeface="Gill Sans"/>
                <a:sym typeface="Calibri"/>
              </a:rPr>
              <a:t>Do exterior para o Brasil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291C262F-C8E1-CA16-4285-347A4547BF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7059286"/>
              </p:ext>
            </p:extLst>
          </p:nvPr>
        </p:nvGraphicFramePr>
        <p:xfrm>
          <a:off x="6430073" y="3719384"/>
          <a:ext cx="4729011" cy="2989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3" name="Google Shape;285;p11">
            <a:extLst>
              <a:ext uri="{FF2B5EF4-FFF2-40B4-BE49-F238E27FC236}">
                <a16:creationId xmlns:a16="http://schemas.microsoft.com/office/drawing/2014/main" id="{2E4B775C-9693-3B19-BBFA-9BAC83557B0F}"/>
              </a:ext>
            </a:extLst>
          </p:cNvPr>
          <p:cNvPicPr preferRelativeResize="0"/>
          <p:nvPr/>
        </p:nvPicPr>
        <p:blipFill rotWithShape="1">
          <a:blip r:embed="rId11">
            <a:alphaModFix amt="5000"/>
          </a:blip>
          <a:srcRect r="78712" b="71152"/>
          <a:stretch/>
        </p:blipFill>
        <p:spPr>
          <a:xfrm>
            <a:off x="8213161" y="4071833"/>
            <a:ext cx="3978839" cy="2815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9"/>
          <p:cNvSpPr txBox="1"/>
          <p:nvPr/>
        </p:nvSpPr>
        <p:spPr>
          <a:xfrm>
            <a:off x="519667" y="332576"/>
            <a:ext cx="976487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Princípios da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cooperação técnica para o exterior</a:t>
            </a:r>
            <a:endParaRPr b="1" dirty="0">
              <a:solidFill>
                <a:schemeClr val="tx1"/>
              </a:solidFill>
            </a:endParaRPr>
          </a:p>
        </p:txBody>
      </p:sp>
      <p:pic>
        <p:nvPicPr>
          <p:cNvPr id="245" name="Google Shape;245;p9"/>
          <p:cNvPicPr preferRelativeResize="0"/>
          <p:nvPr/>
        </p:nvPicPr>
        <p:blipFill rotWithShape="1">
          <a:blip r:embed="rId3">
            <a:alphaModFix amt="5000"/>
          </a:blip>
          <a:srcRect r="78712" b="71152"/>
          <a:stretch/>
        </p:blipFill>
        <p:spPr>
          <a:xfrm>
            <a:off x="8213161" y="4014297"/>
            <a:ext cx="3978839" cy="281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34;p5">
            <a:extLst>
              <a:ext uri="{FF2B5EF4-FFF2-40B4-BE49-F238E27FC236}">
                <a16:creationId xmlns:a16="http://schemas.microsoft.com/office/drawing/2014/main" id="{05DFADC0-37AE-B181-1AA5-12F991C33E2E}"/>
              </a:ext>
            </a:extLst>
          </p:cNvPr>
          <p:cNvPicPr preferRelativeResize="0"/>
          <p:nvPr/>
        </p:nvPicPr>
        <p:blipFill rotWithShape="1">
          <a:blip r:embed="rId4">
            <a:alphaModFix amt="39000"/>
          </a:blip>
          <a:srcRect/>
          <a:stretch/>
        </p:blipFill>
        <p:spPr>
          <a:xfrm>
            <a:off x="10413402" y="296395"/>
            <a:ext cx="1411965" cy="64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F12E5ACB-6E79-F16F-04B3-9B0E365EE2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226" t="41979" r="44308" b="21837"/>
          <a:stretch/>
        </p:blipFill>
        <p:spPr>
          <a:xfrm>
            <a:off x="3205317" y="2177411"/>
            <a:ext cx="5437082" cy="40290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1"/>
          <p:cNvPicPr preferRelativeResize="0"/>
          <p:nvPr/>
        </p:nvPicPr>
        <p:blipFill rotWithShape="1">
          <a:blip r:embed="rId3">
            <a:alphaModFix amt="5000"/>
          </a:blip>
          <a:srcRect r="78712" b="71152"/>
          <a:stretch/>
        </p:blipFill>
        <p:spPr>
          <a:xfrm>
            <a:off x="8213161" y="4071833"/>
            <a:ext cx="3978839" cy="281557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1"/>
          <p:cNvSpPr txBox="1"/>
          <p:nvPr/>
        </p:nvSpPr>
        <p:spPr>
          <a:xfrm>
            <a:off x="519033" y="296395"/>
            <a:ext cx="885602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Setores </a:t>
            </a:r>
            <a:endParaRPr lang="pt-BR" sz="3600" b="1" dirty="0">
              <a:solidFill>
                <a:schemeClr val="tx1"/>
              </a:solidFill>
            </a:endParaRPr>
          </a:p>
        </p:txBody>
      </p:sp>
      <p:pic>
        <p:nvPicPr>
          <p:cNvPr id="2" name="Google Shape;134;p5">
            <a:extLst>
              <a:ext uri="{FF2B5EF4-FFF2-40B4-BE49-F238E27FC236}">
                <a16:creationId xmlns:a16="http://schemas.microsoft.com/office/drawing/2014/main" id="{76DDA584-C90D-1F1B-E32C-3046506ACCE3}"/>
              </a:ext>
            </a:extLst>
          </p:cNvPr>
          <p:cNvPicPr preferRelativeResize="0"/>
          <p:nvPr/>
        </p:nvPicPr>
        <p:blipFill rotWithShape="1">
          <a:blip r:embed="rId4">
            <a:alphaModFix amt="39000"/>
          </a:blip>
          <a:srcRect/>
          <a:stretch/>
        </p:blipFill>
        <p:spPr>
          <a:xfrm>
            <a:off x="10413402" y="296395"/>
            <a:ext cx="1411965" cy="64584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294;p12">
            <a:extLst>
              <a:ext uri="{FF2B5EF4-FFF2-40B4-BE49-F238E27FC236}">
                <a16:creationId xmlns:a16="http://schemas.microsoft.com/office/drawing/2014/main" id="{182AB94B-131C-1408-6156-8317D477C389}"/>
              </a:ext>
            </a:extLst>
          </p:cNvPr>
          <p:cNvSpPr/>
          <p:nvPr/>
        </p:nvSpPr>
        <p:spPr>
          <a:xfrm>
            <a:off x="519033" y="1475615"/>
            <a:ext cx="6096000" cy="4939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1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Administração</a:t>
            </a:r>
            <a:r>
              <a:rPr lang="en-US" sz="1500" b="1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500" b="1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pública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1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Agricultura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Agricultura familiar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Alimentação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escolar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Peque</a:t>
            </a:r>
            <a:r>
              <a:rPr lang="en-US" sz="1500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nas</a:t>
            </a:r>
            <a:r>
              <a:rPr lang="en-US" sz="1500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e micro </a:t>
            </a:r>
            <a:r>
              <a:rPr lang="en-US" sz="1500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empresas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Artesanato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Registro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ambiental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rural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Censo e dados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demográficos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Luta contra a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corrupção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Combustíveis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limpos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Cooperativismo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Resiliência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e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gestão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do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risco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de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desastres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Cultura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Defesa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civil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Desenvolvimento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econômico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Desenvolvimento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social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Desenvolvimento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urbano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pt-BR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sustentável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Dereitos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humanos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e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populações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vulneráveis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Economia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criativa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Econom</a:t>
            </a:r>
            <a:r>
              <a:rPr lang="en-US" sz="1500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i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a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verde</a:t>
            </a:r>
            <a:endParaRPr sz="1500" b="1" i="0" u="none" strike="noStrike" cap="none" dirty="0">
              <a:solidFill>
                <a:srgbClr val="3A383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1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Educação</a:t>
            </a:r>
            <a:endParaRPr sz="1500" b="0" i="0" u="none" strike="noStrike" cap="none" dirty="0">
              <a:solidFill>
                <a:srgbClr val="3A3838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6" name="Google Shape;295;p12">
            <a:extLst>
              <a:ext uri="{FF2B5EF4-FFF2-40B4-BE49-F238E27FC236}">
                <a16:creationId xmlns:a16="http://schemas.microsoft.com/office/drawing/2014/main" id="{7EA1E024-BCA0-19ED-8904-263DA163CD08}"/>
              </a:ext>
            </a:extLst>
          </p:cNvPr>
          <p:cNvSpPr/>
          <p:nvPr/>
        </p:nvSpPr>
        <p:spPr>
          <a:xfrm>
            <a:off x="7026840" y="864600"/>
            <a:ext cx="4454100" cy="5632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endParaRPr sz="1500" b="1" i="0" u="none" strike="noStrike" cap="none" dirty="0">
              <a:solidFill>
                <a:srgbClr val="3A383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Energia</a:t>
            </a:r>
            <a:endParaRPr sz="1500" b="0" i="0" u="none" strike="noStrike" cap="none" dirty="0">
              <a:solidFill>
                <a:srgbClr val="3A383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Formação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professional,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trabalho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e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emprego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Gênero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Gestião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go</a:t>
            </a:r>
            <a:r>
              <a:rPr lang="en-US" sz="1500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v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ernamental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,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planejamento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Indústria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e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comércio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Justiça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1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Meio</a:t>
            </a:r>
            <a:r>
              <a:rPr lang="en-US" sz="1500" b="1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500" b="1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ambiente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Metrologia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Monitoramento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hidrológico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Mudança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climática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dirty="0" err="1">
                <a:solidFill>
                  <a:srgbClr val="3A3838"/>
                </a:solidFill>
                <a:latin typeface="Gill Sans"/>
                <a:sym typeface="Gill Sans"/>
              </a:rPr>
              <a:t>Pecuária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Política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tributária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Refugiados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Registro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civil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Saneamento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1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Saúde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Soberan</a:t>
            </a:r>
            <a:r>
              <a:rPr lang="en-US" sz="1500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i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a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e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segurança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alimentar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e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nutricional</a:t>
            </a:r>
            <a:endParaRPr lang="en-US" sz="1500" b="0" i="0" u="none" strike="noStrike" cap="none" dirty="0">
              <a:solidFill>
                <a:srgbClr val="3A3838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1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Segurança</a:t>
            </a:r>
            <a:r>
              <a:rPr lang="en-US" sz="1500" b="1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500" b="1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pública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Sistema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financeiro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e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bancário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Trabalho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decente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Transporte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Turismo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500"/>
              <a:buFont typeface="Arial"/>
              <a:buChar char="•"/>
            </a:pP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Vigilância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sanitária</a:t>
            </a:r>
            <a:r>
              <a:rPr lang="en-US" sz="1500" b="0" i="0" u="none" strike="noStrike" cap="none" dirty="0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 e </a:t>
            </a:r>
            <a:r>
              <a:rPr lang="en-US" sz="1500" b="0" i="0" u="none" strike="noStrike" cap="none" dirty="0" err="1">
                <a:solidFill>
                  <a:srgbClr val="3A3838"/>
                </a:solidFill>
                <a:latin typeface="Gill Sans"/>
                <a:ea typeface="Gill Sans"/>
                <a:cs typeface="Gill Sans"/>
                <a:sym typeface="Gill Sans"/>
              </a:rPr>
              <a:t>epidemiológica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2436BF6F-0BC5-72C4-32F0-0A3EAB337182}"/>
              </a:ext>
            </a:extLst>
          </p:cNvPr>
          <p:cNvSpPr/>
          <p:nvPr/>
        </p:nvSpPr>
        <p:spPr>
          <a:xfrm>
            <a:off x="4868339" y="2748228"/>
            <a:ext cx="1834441" cy="1865014"/>
          </a:xfrm>
          <a:prstGeom prst="ellipse">
            <a:avLst/>
          </a:prstGeom>
          <a:solidFill>
            <a:srgbClr val="E3E3D7"/>
          </a:solidFill>
          <a:ln>
            <a:solidFill>
              <a:srgbClr val="AAA9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>
                <a:solidFill>
                  <a:schemeClr val="tx1"/>
                </a:solidFill>
              </a:rPr>
              <a:t>47 </a:t>
            </a:r>
          </a:p>
          <a:p>
            <a:pPr algn="ctr"/>
            <a:r>
              <a:rPr lang="pt-BR" sz="2400" b="1" dirty="0">
                <a:solidFill>
                  <a:schemeClr val="tx1"/>
                </a:solidFill>
              </a:rPr>
              <a:t>setores</a:t>
            </a:r>
          </a:p>
        </p:txBody>
      </p:sp>
    </p:spTree>
    <p:extLst>
      <p:ext uri="{BB962C8B-B14F-4D97-AF65-F5344CB8AC3E}">
        <p14:creationId xmlns:p14="http://schemas.microsoft.com/office/powerpoint/2010/main" val="356513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1"/>
          <p:cNvPicPr preferRelativeResize="0"/>
          <p:nvPr/>
        </p:nvPicPr>
        <p:blipFill rotWithShape="1">
          <a:blip r:embed="rId3">
            <a:alphaModFix amt="5000"/>
          </a:blip>
          <a:srcRect r="78712" b="71152"/>
          <a:stretch/>
        </p:blipFill>
        <p:spPr>
          <a:xfrm>
            <a:off x="8213161" y="4071833"/>
            <a:ext cx="3978839" cy="281557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1"/>
          <p:cNvSpPr txBox="1"/>
          <p:nvPr/>
        </p:nvSpPr>
        <p:spPr>
          <a:xfrm>
            <a:off x="519033" y="296395"/>
            <a:ext cx="8856025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Cooperação técnica para o exterior</a:t>
            </a:r>
            <a:endParaRPr lang="pt-BR" sz="3600" b="1" dirty="0">
              <a:solidFill>
                <a:schemeClr val="tx1"/>
              </a:solidFill>
            </a:endParaRPr>
          </a:p>
        </p:txBody>
      </p:sp>
      <p:sp>
        <p:nvSpPr>
          <p:cNvPr id="288" name="Google Shape;288;p11"/>
          <p:cNvSpPr txBox="1"/>
          <p:nvPr/>
        </p:nvSpPr>
        <p:spPr>
          <a:xfrm>
            <a:off x="629182" y="1686290"/>
            <a:ext cx="10741969" cy="4955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Instituições públicas das 3 esferas de governo                  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setor privado (Ex.: SENAI, associação de produtores de </a:t>
            </a:r>
            <a:r>
              <a:rPr lang="pt-BR" sz="2200" dirty="0" err="1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jóias</a:t>
            </a:r>
            <a:r>
              <a:rPr lang="pt-BR" sz="2200" dirty="0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)</a:t>
            </a:r>
            <a:endParaRPr sz="2200" dirty="0">
              <a:solidFill>
                <a:schemeClr val="tx1"/>
              </a:solidFill>
              <a:latin typeface="Gill Sans" panose="020B0604020202020204" charset="0"/>
              <a:ea typeface="Gill Sans"/>
              <a:cs typeface="Gill Sans"/>
              <a:sym typeface="Gill Sans"/>
            </a:endParaRP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ONGs</a:t>
            </a:r>
          </a:p>
          <a:p>
            <a:r>
              <a:rPr lang="pt-BR" sz="2200" dirty="0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Hoje: 297 instituições brasileiras parceiras</a:t>
            </a:r>
          </a:p>
          <a:p>
            <a:endParaRPr lang="pt-BR" sz="2200" dirty="0">
              <a:solidFill>
                <a:schemeClr val="tx1"/>
              </a:solidFill>
              <a:latin typeface="Gill Sans" panose="020B0604020202020204" charset="0"/>
              <a:ea typeface="Gill Sans"/>
              <a:cs typeface="Gill Sans"/>
              <a:sym typeface="Gill Sans"/>
            </a:endParaRPr>
          </a:p>
          <a:p>
            <a:endParaRPr lang="pt-BR" sz="2200" dirty="0">
              <a:solidFill>
                <a:schemeClr val="tx1"/>
              </a:solidFill>
              <a:latin typeface="Gill Sans" panose="020B0604020202020204" charset="0"/>
              <a:ea typeface="Gill Sans"/>
              <a:cs typeface="Gill Sans"/>
              <a:sym typeface="Gill Sans"/>
            </a:endParaRPr>
          </a:p>
          <a:p>
            <a:r>
              <a:rPr lang="pt-BR" sz="800" dirty="0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       </a:t>
            </a:r>
          </a:p>
          <a:p>
            <a:pPr marL="342900" indent="-342900">
              <a:buClr>
                <a:srgbClr val="3A3838"/>
              </a:buClr>
              <a:buSzPts val="1500"/>
              <a:buFont typeface="Courier New" panose="02070309020205020404" pitchFamily="49" charset="0"/>
              <a:buChar char="o"/>
            </a:pPr>
            <a:r>
              <a:rPr lang="pt-BR" sz="2200" dirty="0">
                <a:solidFill>
                  <a:schemeClr val="tx1"/>
                </a:solidFill>
                <a:latin typeface="Gill Sans" panose="020B0604020202020204" charset="0"/>
                <a:sym typeface="Gill Sans"/>
              </a:rPr>
              <a:t>Negociação e articulação com atores estrangeiros</a:t>
            </a:r>
          </a:p>
          <a:p>
            <a:pPr marL="342900" indent="-342900">
              <a:buClr>
                <a:srgbClr val="3A3838"/>
              </a:buClr>
              <a:buSzPts val="1500"/>
              <a:buFont typeface="Courier New" panose="02070309020205020404" pitchFamily="49" charset="0"/>
              <a:buChar char="o"/>
            </a:pPr>
            <a:r>
              <a:rPr lang="pt-BR" sz="2200" dirty="0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Coordenar os processos formais e a gestão dos projetos pelo lado brasileiro</a:t>
            </a:r>
          </a:p>
          <a:p>
            <a:pPr marL="342900" indent="-342900">
              <a:buClr>
                <a:srgbClr val="3A3838"/>
              </a:buClr>
              <a:buSzPts val="1500"/>
              <a:buFont typeface="Courier New" panose="02070309020205020404" pitchFamily="49" charset="0"/>
              <a:buChar char="o"/>
            </a:pPr>
            <a:r>
              <a:rPr lang="pt-BR" sz="2200" dirty="0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Coordenar atuação das instituições brasileiras, incluindo orientações políticas, técnicas e operacionais</a:t>
            </a:r>
          </a:p>
          <a:p>
            <a:pPr marL="342900" indent="-342900">
              <a:buClr>
                <a:srgbClr val="3A3838"/>
              </a:buClr>
              <a:buSzPts val="1500"/>
              <a:buFont typeface="Courier New" panose="02070309020205020404" pitchFamily="49" charset="0"/>
              <a:buChar char="o"/>
            </a:pPr>
            <a:r>
              <a:rPr lang="pt-BR" sz="2200" dirty="0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Custeio: passagens, diárias, insumos, equipamentos, serviços locais para realização das atividades dos projetos </a:t>
            </a:r>
          </a:p>
          <a:p>
            <a:pPr marL="342900" indent="-342900">
              <a:buClr>
                <a:srgbClr val="3A3838"/>
              </a:buClr>
              <a:buSzPts val="1500"/>
              <a:buFont typeface="Courier New" panose="02070309020205020404" pitchFamily="49" charset="0"/>
              <a:buChar char="o"/>
            </a:pPr>
            <a:r>
              <a:rPr lang="pt-BR" sz="2200" dirty="0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Providências operacionais no Brasil: passaportes oficiais e pedidos de visto</a:t>
            </a:r>
          </a:p>
          <a:p>
            <a:pPr>
              <a:buClr>
                <a:srgbClr val="3A3838"/>
              </a:buClr>
              <a:buSzPts val="1500"/>
            </a:pPr>
            <a:r>
              <a:rPr lang="pt-BR" sz="2200" dirty="0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    para técnicos das instituições brasileiras, organização </a:t>
            </a:r>
            <a:r>
              <a:rPr lang="pt-BR" sz="2200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das missões, </a:t>
            </a:r>
            <a:r>
              <a:rPr lang="pt-BR" sz="2200" dirty="0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entre outras</a:t>
            </a:r>
            <a:endParaRPr lang="pt-BR" sz="2200" dirty="0">
              <a:solidFill>
                <a:schemeClr val="tx1"/>
              </a:solidFill>
              <a:latin typeface="Gill Sans" panose="020B0604020202020204" charset="0"/>
            </a:endParaRPr>
          </a:p>
        </p:txBody>
      </p:sp>
      <p:pic>
        <p:nvPicPr>
          <p:cNvPr id="2" name="Google Shape;134;p5">
            <a:extLst>
              <a:ext uri="{FF2B5EF4-FFF2-40B4-BE49-F238E27FC236}">
                <a16:creationId xmlns:a16="http://schemas.microsoft.com/office/drawing/2014/main" id="{76DDA584-C90D-1F1B-E32C-3046506ACCE3}"/>
              </a:ext>
            </a:extLst>
          </p:cNvPr>
          <p:cNvPicPr preferRelativeResize="0"/>
          <p:nvPr/>
        </p:nvPicPr>
        <p:blipFill rotWithShape="1">
          <a:blip r:embed="rId4">
            <a:alphaModFix amt="39000"/>
          </a:blip>
          <a:srcRect/>
          <a:stretch/>
        </p:blipFill>
        <p:spPr>
          <a:xfrm>
            <a:off x="10413402" y="296395"/>
            <a:ext cx="1411965" cy="6458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6E03F94B-D01E-C14C-22D6-C1E0A458E269}"/>
              </a:ext>
            </a:extLst>
          </p:cNvPr>
          <p:cNvSpPr/>
          <p:nvPr/>
        </p:nvSpPr>
        <p:spPr>
          <a:xfrm>
            <a:off x="629182" y="1248528"/>
            <a:ext cx="3320518" cy="437762"/>
          </a:xfrm>
          <a:prstGeom prst="roundRect">
            <a:avLst/>
          </a:prstGeom>
          <a:solidFill>
            <a:srgbClr val="E3E3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solidFill>
                  <a:schemeClr val="tx1"/>
                </a:solidFill>
                <a:latin typeface="Gill Sans" panose="020B0604020202020204" charset="0"/>
              </a:rPr>
              <a:t>Implementação técnica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B45EC973-8298-F01B-C873-88D044BAC60F}"/>
              </a:ext>
            </a:extLst>
          </p:cNvPr>
          <p:cNvSpPr/>
          <p:nvPr/>
        </p:nvSpPr>
        <p:spPr>
          <a:xfrm>
            <a:off x="673632" y="3399576"/>
            <a:ext cx="3231617" cy="437762"/>
          </a:xfrm>
          <a:prstGeom prst="roundRect">
            <a:avLst/>
          </a:prstGeom>
          <a:solidFill>
            <a:srgbClr val="E3E3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200" b="1" dirty="0">
                <a:solidFill>
                  <a:schemeClr val="tx1"/>
                </a:solidFill>
                <a:latin typeface="Gill Sans" panose="020B0604020202020204" charset="0"/>
              </a:rPr>
              <a:t>Papel da ABC</a:t>
            </a:r>
          </a:p>
        </p:txBody>
      </p:sp>
    </p:spTree>
    <p:extLst>
      <p:ext uri="{BB962C8B-B14F-4D97-AF65-F5344CB8AC3E}">
        <p14:creationId xmlns:p14="http://schemas.microsoft.com/office/powerpoint/2010/main" val="2195036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ta para baixo 5"/>
          <p:cNvSpPr/>
          <p:nvPr/>
        </p:nvSpPr>
        <p:spPr>
          <a:xfrm>
            <a:off x="2694576" y="2336971"/>
            <a:ext cx="195943" cy="295611"/>
          </a:xfrm>
          <a:prstGeom prst="downArrow">
            <a:avLst/>
          </a:prstGeom>
          <a:solidFill>
            <a:srgbClr val="AAA983"/>
          </a:solidFill>
          <a:ln>
            <a:solidFill>
              <a:srgbClr val="AAA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2E1759C-9362-5046-91EB-688CFEB67092}"/>
              </a:ext>
            </a:extLst>
          </p:cNvPr>
          <p:cNvSpPr txBox="1"/>
          <p:nvPr/>
        </p:nvSpPr>
        <p:spPr>
          <a:xfrm>
            <a:off x="719911" y="1130856"/>
            <a:ext cx="4119393" cy="1154162"/>
          </a:xfrm>
          <a:prstGeom prst="rect">
            <a:avLst/>
          </a:prstGeom>
          <a:solidFill>
            <a:srgbClr val="AAA9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</a:t>
            </a:r>
          </a:p>
          <a:p>
            <a:r>
              <a:rPr lang="es-AR" sz="1900" b="1" dirty="0" err="1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Instituição</a:t>
            </a:r>
            <a:r>
              <a:rPr lang="es-AR" sz="19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</a:t>
            </a:r>
            <a:r>
              <a:rPr lang="es-AR" sz="1900" b="1" dirty="0" err="1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estrangeira</a:t>
            </a:r>
            <a:r>
              <a:rPr lang="es-AR" sz="19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</a:t>
            </a:r>
            <a:r>
              <a:rPr lang="es-AR" sz="1900" b="1" dirty="0" err="1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interessada</a:t>
            </a:r>
            <a:r>
              <a:rPr lang="es-AR" sz="19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</a:t>
            </a:r>
            <a:r>
              <a:rPr lang="es-AR" sz="1900" b="1" dirty="0" err="1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apresenta</a:t>
            </a:r>
            <a:r>
              <a:rPr lang="es-AR" sz="19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demanda </a:t>
            </a:r>
          </a:p>
          <a:p>
            <a:r>
              <a:rPr lang="es-AR" sz="19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(</a:t>
            </a:r>
            <a:r>
              <a:rPr lang="es-AR" sz="1900" b="1" dirty="0" err="1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solicitação</a:t>
            </a:r>
            <a:r>
              <a:rPr lang="es-AR" sz="19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de </a:t>
            </a:r>
            <a:r>
              <a:rPr lang="es-AR" sz="1900" b="1" dirty="0" err="1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cooperação</a:t>
            </a:r>
            <a:r>
              <a:rPr lang="es-AR" sz="19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)</a:t>
            </a:r>
          </a:p>
          <a:p>
            <a:pPr algn="ctr"/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</a:t>
            </a:r>
            <a:endParaRPr lang="es-AR" sz="1900" b="1" dirty="0">
              <a:solidFill>
                <a:srgbClr val="F8F6F3"/>
              </a:solidFill>
              <a:latin typeface="Gill Sans" panose="020B0604020202020204" charset="0"/>
              <a:cs typeface="Gill Sans" panose="020B0502020104020203" pitchFamily="34" charset="-79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F2E1759C-9362-5046-91EB-688CFEB67092}"/>
              </a:ext>
            </a:extLst>
          </p:cNvPr>
          <p:cNvSpPr txBox="1"/>
          <p:nvPr/>
        </p:nvSpPr>
        <p:spPr>
          <a:xfrm>
            <a:off x="6653534" y="1421260"/>
            <a:ext cx="4225779" cy="1800493"/>
          </a:xfrm>
          <a:prstGeom prst="rect">
            <a:avLst/>
          </a:prstGeom>
          <a:solidFill>
            <a:srgbClr val="E3E3D7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1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 </a:t>
            </a:r>
            <a:r>
              <a:rPr lang="es-AR" sz="2000" b="1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Elaboração</a:t>
            </a:r>
            <a:r>
              <a:rPr lang="es-AR" sz="2000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do </a:t>
            </a:r>
            <a:r>
              <a:rPr lang="es-AR" sz="2000" b="1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projeto</a:t>
            </a:r>
            <a:r>
              <a:rPr lang="es-AR" sz="2000" b="1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  <a:p>
            <a:pPr algn="ctr"/>
            <a:endParaRPr lang="es-AR" sz="100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ABC + </a:t>
            </a:r>
          </a:p>
          <a:p>
            <a:pPr algn="ctr"/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agência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de </a:t>
            </a:r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cooperação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estrangeira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+ </a:t>
            </a:r>
          </a:p>
          <a:p>
            <a:pPr algn="ctr"/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instituição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brasileira + </a:t>
            </a:r>
          </a:p>
          <a:p>
            <a:pPr algn="ctr"/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instituição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solicitante </a:t>
            </a:r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estrangeira</a:t>
            </a:r>
            <a:endParaRPr lang="es-AR" sz="100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r>
              <a:rPr lang="es-AR" sz="1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      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F2E1759C-9362-5046-91EB-688CFEB67092}"/>
              </a:ext>
            </a:extLst>
          </p:cNvPr>
          <p:cNvSpPr txBox="1"/>
          <p:nvPr/>
        </p:nvSpPr>
        <p:spPr>
          <a:xfrm>
            <a:off x="4065124" y="6033221"/>
            <a:ext cx="2468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2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ABC (análisis y aprobación) </a:t>
            </a:r>
          </a:p>
        </p:txBody>
      </p:sp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2" name="Freeform 16"/>
          <p:cNvSpPr/>
          <p:nvPr/>
        </p:nvSpPr>
        <p:spPr>
          <a:xfrm>
            <a:off x="10453617" y="1412177"/>
            <a:ext cx="851391" cy="823783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" name="Google Shape;286;p11">
            <a:extLst>
              <a:ext uri="{FF2B5EF4-FFF2-40B4-BE49-F238E27FC236}">
                <a16:creationId xmlns:a16="http://schemas.microsoft.com/office/drawing/2014/main" id="{D216AF0C-A83B-B411-DE20-7ECC6993AC67}"/>
              </a:ext>
            </a:extLst>
          </p:cNvPr>
          <p:cNvSpPr txBox="1"/>
          <p:nvPr/>
        </p:nvSpPr>
        <p:spPr>
          <a:xfrm>
            <a:off x="519033" y="296395"/>
            <a:ext cx="1097446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chemeClr val="tx1"/>
                </a:solidFill>
                <a:latin typeface="Gill Sans"/>
                <a:sym typeface="Gill Sans"/>
              </a:rPr>
              <a:t>Ciclo do projeto</a:t>
            </a:r>
            <a:endParaRPr lang="pt-BR" sz="3600" b="1" dirty="0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CD28CA3-87D0-D6F3-1D21-4FF1A7B0B760}"/>
              </a:ext>
            </a:extLst>
          </p:cNvPr>
          <p:cNvSpPr txBox="1"/>
          <p:nvPr/>
        </p:nvSpPr>
        <p:spPr>
          <a:xfrm>
            <a:off x="742318" y="2676230"/>
            <a:ext cx="4100460" cy="892552"/>
          </a:xfrm>
          <a:prstGeom prst="rect">
            <a:avLst/>
          </a:prstGeom>
          <a:solidFill>
            <a:srgbClr val="AAA9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</a:t>
            </a:r>
          </a:p>
          <a:p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Agência</a:t>
            </a:r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/ </a:t>
            </a:r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instância</a:t>
            </a:r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estrangeira</a:t>
            </a:r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coordenadora</a:t>
            </a:r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da </a:t>
            </a:r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cooperação</a:t>
            </a:r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  <a:p>
            <a:pPr algn="ctr"/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</a:t>
            </a:r>
            <a:endParaRPr lang="es-AR" sz="1900" b="1" dirty="0">
              <a:solidFill>
                <a:srgbClr val="F8F6F3"/>
              </a:solidFill>
              <a:latin typeface="Gill Sans" panose="020B0604020202020204" charset="0"/>
              <a:cs typeface="Gill Sans" panose="020B0502020104020203" pitchFamily="34" charset="-79"/>
            </a:endParaRPr>
          </a:p>
        </p:txBody>
      </p:sp>
      <p:sp>
        <p:nvSpPr>
          <p:cNvPr id="5" name="Seta para baixo 5">
            <a:extLst>
              <a:ext uri="{FF2B5EF4-FFF2-40B4-BE49-F238E27FC236}">
                <a16:creationId xmlns:a16="http://schemas.microsoft.com/office/drawing/2014/main" id="{40C4ED76-6B0D-A7E3-8E38-46EAFC4CAB0B}"/>
              </a:ext>
            </a:extLst>
          </p:cNvPr>
          <p:cNvSpPr/>
          <p:nvPr/>
        </p:nvSpPr>
        <p:spPr>
          <a:xfrm>
            <a:off x="2683371" y="3633664"/>
            <a:ext cx="195943" cy="295611"/>
          </a:xfrm>
          <a:prstGeom prst="downArrow">
            <a:avLst/>
          </a:prstGeom>
          <a:solidFill>
            <a:srgbClr val="AAA983"/>
          </a:solidFill>
          <a:ln>
            <a:solidFill>
              <a:srgbClr val="AAA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A4DC958-1DDD-1F9F-0460-FCEC35304D37}"/>
              </a:ext>
            </a:extLst>
          </p:cNvPr>
          <p:cNvSpPr txBox="1"/>
          <p:nvPr/>
        </p:nvSpPr>
        <p:spPr>
          <a:xfrm>
            <a:off x="734588" y="3968300"/>
            <a:ext cx="4115920" cy="584775"/>
          </a:xfrm>
          <a:prstGeom prst="rect">
            <a:avLst/>
          </a:prstGeom>
          <a:solidFill>
            <a:srgbClr val="AAA9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</a:t>
            </a:r>
          </a:p>
          <a:p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Embaixada</a:t>
            </a:r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do Brasil</a:t>
            </a:r>
          </a:p>
          <a:p>
            <a:pPr algn="ctr"/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</a:t>
            </a:r>
            <a:endParaRPr lang="es-AR" sz="1900" b="1" dirty="0">
              <a:solidFill>
                <a:srgbClr val="F8F6F3"/>
              </a:solidFill>
              <a:latin typeface="Gill Sans" panose="020B0604020202020204" charset="0"/>
              <a:cs typeface="Gill Sans" panose="020B0502020104020203" pitchFamily="34" charset="-79"/>
            </a:endParaRPr>
          </a:p>
        </p:txBody>
      </p:sp>
      <p:sp>
        <p:nvSpPr>
          <p:cNvPr id="10" name="Seta para baixo 5">
            <a:extLst>
              <a:ext uri="{FF2B5EF4-FFF2-40B4-BE49-F238E27FC236}">
                <a16:creationId xmlns:a16="http://schemas.microsoft.com/office/drawing/2014/main" id="{89738316-909D-4EF5-8EE5-763D2D8C6049}"/>
              </a:ext>
            </a:extLst>
          </p:cNvPr>
          <p:cNvSpPr/>
          <p:nvPr/>
        </p:nvSpPr>
        <p:spPr>
          <a:xfrm>
            <a:off x="2683372" y="4631124"/>
            <a:ext cx="195943" cy="295611"/>
          </a:xfrm>
          <a:prstGeom prst="downArrow">
            <a:avLst/>
          </a:prstGeom>
          <a:solidFill>
            <a:srgbClr val="AAA983"/>
          </a:solidFill>
          <a:ln>
            <a:solidFill>
              <a:srgbClr val="AAA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B0196D0-E1E6-E2F7-01F2-E48F4E48A7D5}"/>
              </a:ext>
            </a:extLst>
          </p:cNvPr>
          <p:cNvSpPr txBox="1"/>
          <p:nvPr/>
        </p:nvSpPr>
        <p:spPr>
          <a:xfrm>
            <a:off x="723385" y="4991617"/>
            <a:ext cx="4115919" cy="1508105"/>
          </a:xfrm>
          <a:prstGeom prst="rect">
            <a:avLst/>
          </a:prstGeom>
          <a:solidFill>
            <a:srgbClr val="AAA9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</a:t>
            </a:r>
          </a:p>
          <a:p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ABC </a:t>
            </a:r>
          </a:p>
          <a:p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analisa</a:t>
            </a:r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a demanda e identifica</a:t>
            </a:r>
          </a:p>
          <a:p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instituição</a:t>
            </a:r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(s) brasileira(s) para </a:t>
            </a:r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implementação</a:t>
            </a:r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técnica</a:t>
            </a:r>
          </a:p>
          <a:p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 </a:t>
            </a:r>
            <a:endParaRPr lang="es-AR" sz="1900" b="1" dirty="0">
              <a:solidFill>
                <a:srgbClr val="F8F6F3"/>
              </a:solidFill>
              <a:latin typeface="Gill Sans" panose="020B0604020202020204" charset="0"/>
              <a:cs typeface="Gill Sans" panose="020B0502020104020203" pitchFamily="34" charset="-79"/>
            </a:endParaRPr>
          </a:p>
        </p:txBody>
      </p:sp>
      <p:pic>
        <p:nvPicPr>
          <p:cNvPr id="3" name="Google Shape;285;p11">
            <a:extLst>
              <a:ext uri="{FF2B5EF4-FFF2-40B4-BE49-F238E27FC236}">
                <a16:creationId xmlns:a16="http://schemas.microsoft.com/office/drawing/2014/main" id="{BE7A1040-48D3-5D49-D25E-1E047E9E45BD}"/>
              </a:ext>
            </a:extLst>
          </p:cNvPr>
          <p:cNvPicPr preferRelativeResize="0"/>
          <p:nvPr/>
        </p:nvPicPr>
        <p:blipFill rotWithShape="1">
          <a:blip r:embed="rId5">
            <a:alphaModFix amt="5000"/>
          </a:blip>
          <a:srcRect r="78712" b="71152"/>
          <a:stretch/>
        </p:blipFill>
        <p:spPr>
          <a:xfrm>
            <a:off x="8213161" y="4042427"/>
            <a:ext cx="3978839" cy="28155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06AAA585-2EEB-BFA2-E7B0-6A9D65611709}"/>
              </a:ext>
            </a:extLst>
          </p:cNvPr>
          <p:cNvSpPr txBox="1"/>
          <p:nvPr/>
        </p:nvSpPr>
        <p:spPr>
          <a:xfrm>
            <a:off x="6096000" y="3529236"/>
            <a:ext cx="5775851" cy="2569934"/>
          </a:xfrm>
          <a:prstGeom prst="rect">
            <a:avLst/>
          </a:prstGeom>
          <a:solidFill>
            <a:srgbClr val="E3E3D7"/>
          </a:solidFill>
        </p:spPr>
        <p:txBody>
          <a:bodyPr wrap="square" rtlCol="0">
            <a:spAutoFit/>
          </a:bodyPr>
          <a:lstStyle/>
          <a:p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Mais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detalhes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sobre a demanda: </a:t>
            </a:r>
          </a:p>
          <a:p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nota </a:t>
            </a:r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conceitual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preenchida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pela </a:t>
            </a:r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instituição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solicitante</a:t>
            </a:r>
          </a:p>
          <a:p>
            <a:endParaRPr lang="es-AR" sz="2000" dirty="0">
              <a:solidFill>
                <a:schemeClr val="tx1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Missão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de </a:t>
            </a:r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prospecção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ao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país e/</a:t>
            </a:r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ou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</a:p>
          <a:p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visita técnica </a:t>
            </a:r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ao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Brasil:</a:t>
            </a:r>
          </a:p>
          <a:p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reuniões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visitas de campo, entrevistas, oficinas</a:t>
            </a:r>
          </a:p>
          <a:p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primeira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etapa da </a:t>
            </a:r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elaboração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conjunta do </a:t>
            </a:r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projeto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, que em </a:t>
            </a:r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geral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é </a:t>
            </a:r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concluída</a:t>
            </a:r>
            <a:r>
              <a:rPr lang="es-AR" sz="2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à </a:t>
            </a:r>
            <a:r>
              <a:rPr lang="es-AR" sz="2000" dirty="0" err="1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distância</a:t>
            </a:r>
            <a:r>
              <a:rPr lang="es-AR" sz="10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     </a:t>
            </a:r>
          </a:p>
          <a:p>
            <a:pPr algn="ctr"/>
            <a:r>
              <a:rPr lang="es-AR" sz="100" dirty="0">
                <a:solidFill>
                  <a:schemeClr val="tx1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    </a:t>
            </a:r>
          </a:p>
        </p:txBody>
      </p:sp>
      <p:sp>
        <p:nvSpPr>
          <p:cNvPr id="9" name="Seta para baixo 5">
            <a:extLst>
              <a:ext uri="{FF2B5EF4-FFF2-40B4-BE49-F238E27FC236}">
                <a16:creationId xmlns:a16="http://schemas.microsoft.com/office/drawing/2014/main" id="{306FB31B-7A92-3BF3-940D-3157F4475194}"/>
              </a:ext>
            </a:extLst>
          </p:cNvPr>
          <p:cNvSpPr/>
          <p:nvPr/>
        </p:nvSpPr>
        <p:spPr>
          <a:xfrm rot="16200000">
            <a:off x="5123617" y="4896103"/>
            <a:ext cx="351475" cy="442614"/>
          </a:xfrm>
          <a:prstGeom prst="downArrow">
            <a:avLst/>
          </a:prstGeom>
          <a:solidFill>
            <a:srgbClr val="AAA983"/>
          </a:solidFill>
          <a:ln>
            <a:solidFill>
              <a:srgbClr val="AAA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340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ta para baixo 5"/>
          <p:cNvSpPr/>
          <p:nvPr/>
        </p:nvSpPr>
        <p:spPr>
          <a:xfrm>
            <a:off x="2506221" y="2263402"/>
            <a:ext cx="195943" cy="295611"/>
          </a:xfrm>
          <a:prstGeom prst="downArrow">
            <a:avLst/>
          </a:prstGeom>
          <a:solidFill>
            <a:srgbClr val="AAA983"/>
          </a:solidFill>
          <a:ln>
            <a:solidFill>
              <a:srgbClr val="AAA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F2E1759C-9362-5046-91EB-688CFEB67092}"/>
              </a:ext>
            </a:extLst>
          </p:cNvPr>
          <p:cNvSpPr txBox="1"/>
          <p:nvPr/>
        </p:nvSpPr>
        <p:spPr>
          <a:xfrm>
            <a:off x="723385" y="1334483"/>
            <a:ext cx="3962380" cy="861774"/>
          </a:xfrm>
          <a:prstGeom prst="rect">
            <a:avLst/>
          </a:prstGeom>
          <a:solidFill>
            <a:srgbClr val="AAA9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</a:t>
            </a:r>
          </a:p>
          <a:p>
            <a:r>
              <a:rPr lang="es-AR" sz="1900" b="1" dirty="0" err="1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Assinatura</a:t>
            </a:r>
            <a:r>
              <a:rPr lang="es-AR" sz="19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do</a:t>
            </a:r>
          </a:p>
          <a:p>
            <a:r>
              <a:rPr lang="es-AR" sz="19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“Documento de </a:t>
            </a:r>
            <a:r>
              <a:rPr lang="es-AR" sz="1900" b="1" dirty="0" err="1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Projeto</a:t>
            </a:r>
            <a:r>
              <a:rPr lang="es-AR" sz="19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”</a:t>
            </a:r>
          </a:p>
          <a:p>
            <a:pPr algn="ctr"/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</a:t>
            </a:r>
            <a:endParaRPr lang="es-AR" sz="1900" b="1" dirty="0">
              <a:solidFill>
                <a:srgbClr val="F8F6F3"/>
              </a:solidFill>
              <a:latin typeface="Gill Sans" panose="020B0604020202020204" charset="0"/>
              <a:cs typeface="Gill Sans" panose="020B0502020104020203" pitchFamily="34" charset="-79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F2E1759C-9362-5046-91EB-688CFEB67092}"/>
              </a:ext>
            </a:extLst>
          </p:cNvPr>
          <p:cNvSpPr txBox="1"/>
          <p:nvPr/>
        </p:nvSpPr>
        <p:spPr>
          <a:xfrm>
            <a:off x="4065124" y="6033221"/>
            <a:ext cx="24684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AR" sz="12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ABC (análisis y aprobación) </a:t>
            </a:r>
          </a:p>
        </p:txBody>
      </p:sp>
      <p:sp>
        <p:nvSpPr>
          <p:cNvPr id="46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sp>
        <p:nvSpPr>
          <p:cNvPr id="50" name="Freeform 15"/>
          <p:cNvSpPr/>
          <p:nvPr/>
        </p:nvSpPr>
        <p:spPr>
          <a:xfrm>
            <a:off x="4304848" y="1309720"/>
            <a:ext cx="757010" cy="861774"/>
          </a:xfrm>
          <a:custGeom>
            <a:avLst/>
            <a:gdLst/>
            <a:ahLst/>
            <a:cxnLst/>
            <a:rect l="l" t="t" r="r" b="b"/>
            <a:pathLst>
              <a:path w="4412654" h="4114800">
                <a:moveTo>
                  <a:pt x="0" y="0"/>
                </a:moveTo>
                <a:lnTo>
                  <a:pt x="4412655" y="0"/>
                </a:lnTo>
                <a:lnTo>
                  <a:pt x="441265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" name="Google Shape;286;p11">
            <a:extLst>
              <a:ext uri="{FF2B5EF4-FFF2-40B4-BE49-F238E27FC236}">
                <a16:creationId xmlns:a16="http://schemas.microsoft.com/office/drawing/2014/main" id="{D216AF0C-A83B-B411-DE20-7ECC6993AC67}"/>
              </a:ext>
            </a:extLst>
          </p:cNvPr>
          <p:cNvSpPr txBox="1"/>
          <p:nvPr/>
        </p:nvSpPr>
        <p:spPr>
          <a:xfrm>
            <a:off x="519033" y="296395"/>
            <a:ext cx="1097446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chemeClr val="tx1"/>
                </a:solidFill>
                <a:latin typeface="Gill Sans"/>
                <a:sym typeface="Gill Sans"/>
              </a:rPr>
              <a:t>Ciclo do projeto</a:t>
            </a:r>
            <a:endParaRPr lang="pt-BR" sz="3600" b="1" dirty="0">
              <a:solidFill>
                <a:schemeClr val="tx1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ECD28CA3-87D0-D6F3-1D21-4FF1A7B0B760}"/>
              </a:ext>
            </a:extLst>
          </p:cNvPr>
          <p:cNvSpPr txBox="1"/>
          <p:nvPr/>
        </p:nvSpPr>
        <p:spPr>
          <a:xfrm>
            <a:off x="723385" y="2628942"/>
            <a:ext cx="3962380" cy="2123658"/>
          </a:xfrm>
          <a:prstGeom prst="rect">
            <a:avLst/>
          </a:prstGeom>
          <a:solidFill>
            <a:srgbClr val="AAA9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</a:t>
            </a:r>
          </a:p>
          <a:p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Assinatura</a:t>
            </a:r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do </a:t>
            </a:r>
          </a:p>
          <a:p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ajuste complementar (específico do </a:t>
            </a:r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projeto</a:t>
            </a:r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) </a:t>
            </a:r>
          </a:p>
          <a:p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ao</a:t>
            </a:r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</a:t>
            </a:r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acordo</a:t>
            </a:r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básico de </a:t>
            </a:r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cooperação</a:t>
            </a:r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técnica do Brasil </a:t>
            </a:r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com</a:t>
            </a:r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o país </a:t>
            </a:r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parceiro</a:t>
            </a:r>
            <a:endParaRPr lang="es-AR" sz="2000" b="1" dirty="0">
              <a:solidFill>
                <a:srgbClr val="F8F6F3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pPr algn="ctr"/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</a:t>
            </a:r>
            <a:endParaRPr lang="es-AR" sz="1900" b="1" dirty="0">
              <a:solidFill>
                <a:srgbClr val="F8F6F3"/>
              </a:solidFill>
              <a:latin typeface="Gill Sans" panose="020B0604020202020204" charset="0"/>
              <a:cs typeface="Gill Sans" panose="020B0502020104020203" pitchFamily="34" charset="-79"/>
            </a:endParaRPr>
          </a:p>
        </p:txBody>
      </p:sp>
      <p:sp>
        <p:nvSpPr>
          <p:cNvPr id="5" name="Seta para baixo 5">
            <a:extLst>
              <a:ext uri="{FF2B5EF4-FFF2-40B4-BE49-F238E27FC236}">
                <a16:creationId xmlns:a16="http://schemas.microsoft.com/office/drawing/2014/main" id="{40C4ED76-6B0D-A7E3-8E38-46EAFC4CAB0B}"/>
              </a:ext>
            </a:extLst>
          </p:cNvPr>
          <p:cNvSpPr/>
          <p:nvPr/>
        </p:nvSpPr>
        <p:spPr>
          <a:xfrm>
            <a:off x="2587949" y="4821956"/>
            <a:ext cx="195943" cy="295611"/>
          </a:xfrm>
          <a:prstGeom prst="downArrow">
            <a:avLst/>
          </a:prstGeom>
          <a:solidFill>
            <a:srgbClr val="AAA983"/>
          </a:solidFill>
          <a:ln>
            <a:solidFill>
              <a:srgbClr val="AAA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8A4DC958-1DDD-1F9F-0460-FCEC35304D37}"/>
              </a:ext>
            </a:extLst>
          </p:cNvPr>
          <p:cNvSpPr txBox="1"/>
          <p:nvPr/>
        </p:nvSpPr>
        <p:spPr>
          <a:xfrm>
            <a:off x="7706631" y="1391535"/>
            <a:ext cx="3004780" cy="892552"/>
          </a:xfrm>
          <a:prstGeom prst="rect">
            <a:avLst/>
          </a:prstGeom>
          <a:solidFill>
            <a:srgbClr val="AAA983"/>
          </a:solidFill>
        </p:spPr>
        <p:txBody>
          <a:bodyPr wrap="square" rtlCol="0">
            <a:spAutoFit/>
          </a:bodyPr>
          <a:lstStyle/>
          <a:p>
            <a:pPr algn="ctr"/>
            <a:endParaRPr lang="es-AR" sz="600" b="1" dirty="0">
              <a:solidFill>
                <a:srgbClr val="F8F6F3"/>
              </a:solidFill>
              <a:latin typeface="Gill Sans" panose="020B0604020202020204" charset="0"/>
              <a:cs typeface="Gill Sans" panose="020B0502020104020203" pitchFamily="34" charset="-79"/>
            </a:endParaRPr>
          </a:p>
          <a:p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Elaboração</a:t>
            </a:r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do </a:t>
            </a:r>
          </a:p>
          <a:p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plano operacional anual</a:t>
            </a:r>
          </a:p>
          <a:p>
            <a:pPr algn="ctr"/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</a:t>
            </a:r>
            <a:endParaRPr lang="es-AR" sz="1900" b="1" dirty="0">
              <a:solidFill>
                <a:srgbClr val="F8F6F3"/>
              </a:solidFill>
              <a:latin typeface="Gill Sans" panose="020B0604020202020204" charset="0"/>
              <a:cs typeface="Gill Sans" panose="020B0502020104020203" pitchFamily="34" charset="-79"/>
            </a:endParaRPr>
          </a:p>
        </p:txBody>
      </p:sp>
      <p:sp>
        <p:nvSpPr>
          <p:cNvPr id="10" name="Seta para baixo 5">
            <a:extLst>
              <a:ext uri="{FF2B5EF4-FFF2-40B4-BE49-F238E27FC236}">
                <a16:creationId xmlns:a16="http://schemas.microsoft.com/office/drawing/2014/main" id="{89738316-909D-4EF5-8EE5-763D2D8C6049}"/>
              </a:ext>
            </a:extLst>
          </p:cNvPr>
          <p:cNvSpPr/>
          <p:nvPr/>
        </p:nvSpPr>
        <p:spPr>
          <a:xfrm>
            <a:off x="9013078" y="4122444"/>
            <a:ext cx="195943" cy="295611"/>
          </a:xfrm>
          <a:prstGeom prst="downArrow">
            <a:avLst/>
          </a:prstGeom>
          <a:solidFill>
            <a:srgbClr val="AAA983"/>
          </a:solidFill>
          <a:ln>
            <a:solidFill>
              <a:srgbClr val="AAA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B0196D0-E1E6-E2F7-01F2-E48F4E48A7D5}"/>
              </a:ext>
            </a:extLst>
          </p:cNvPr>
          <p:cNvSpPr txBox="1"/>
          <p:nvPr/>
        </p:nvSpPr>
        <p:spPr>
          <a:xfrm>
            <a:off x="9321896" y="3136612"/>
            <a:ext cx="2171604" cy="584775"/>
          </a:xfrm>
          <a:prstGeom prst="rect">
            <a:avLst/>
          </a:prstGeom>
          <a:solidFill>
            <a:srgbClr val="AAA9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</a:t>
            </a:r>
          </a:p>
          <a:p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Monitoramento</a:t>
            </a:r>
            <a:endParaRPr lang="es-AR" sz="2000" b="1" dirty="0">
              <a:solidFill>
                <a:srgbClr val="F8F6F3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 </a:t>
            </a:r>
            <a:endParaRPr lang="es-AR" sz="1900" b="1" dirty="0">
              <a:solidFill>
                <a:srgbClr val="F8F6F3"/>
              </a:solidFill>
              <a:latin typeface="Gill Sans" panose="020B0604020202020204" charset="0"/>
              <a:cs typeface="Gill Sans" panose="020B0502020104020203" pitchFamily="34" charset="-79"/>
            </a:endParaRPr>
          </a:p>
        </p:txBody>
      </p:sp>
      <p:pic>
        <p:nvPicPr>
          <p:cNvPr id="3" name="Google Shape;285;p11">
            <a:extLst>
              <a:ext uri="{FF2B5EF4-FFF2-40B4-BE49-F238E27FC236}">
                <a16:creationId xmlns:a16="http://schemas.microsoft.com/office/drawing/2014/main" id="{BE7A1040-48D3-5D49-D25E-1E047E9E45BD}"/>
              </a:ext>
            </a:extLst>
          </p:cNvPr>
          <p:cNvPicPr preferRelativeResize="0"/>
          <p:nvPr/>
        </p:nvPicPr>
        <p:blipFill rotWithShape="1">
          <a:blip r:embed="rId5">
            <a:alphaModFix amt="5000"/>
          </a:blip>
          <a:srcRect r="78712" b="71152"/>
          <a:stretch/>
        </p:blipFill>
        <p:spPr>
          <a:xfrm>
            <a:off x="8213161" y="4058678"/>
            <a:ext cx="3978839" cy="281557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CDE3677B-4807-7486-2073-6EEB9A2BB3CA}"/>
              </a:ext>
            </a:extLst>
          </p:cNvPr>
          <p:cNvSpPr txBox="1"/>
          <p:nvPr/>
        </p:nvSpPr>
        <p:spPr>
          <a:xfrm>
            <a:off x="6329433" y="3013594"/>
            <a:ext cx="2593436" cy="892552"/>
          </a:xfrm>
          <a:prstGeom prst="rect">
            <a:avLst/>
          </a:prstGeom>
          <a:solidFill>
            <a:srgbClr val="AAA9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</a:t>
            </a:r>
          </a:p>
          <a:p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Realização</a:t>
            </a:r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das </a:t>
            </a:r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atividades</a:t>
            </a:r>
            <a:r>
              <a:rPr lang="es-AR" sz="2000" b="1" dirty="0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 técnicas</a:t>
            </a:r>
          </a:p>
          <a:p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 </a:t>
            </a:r>
            <a:endParaRPr lang="es-AR" sz="1900" b="1" dirty="0">
              <a:solidFill>
                <a:srgbClr val="F8F6F3"/>
              </a:solidFill>
              <a:latin typeface="Gill Sans" panose="020B0604020202020204" charset="0"/>
              <a:cs typeface="Gill Sans" panose="020B0502020104020203" pitchFamily="34" charset="-79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25861A4-310B-CD0A-B016-F53FB30B049E}"/>
              </a:ext>
            </a:extLst>
          </p:cNvPr>
          <p:cNvSpPr txBox="1"/>
          <p:nvPr/>
        </p:nvSpPr>
        <p:spPr>
          <a:xfrm>
            <a:off x="8123219" y="4552897"/>
            <a:ext cx="2171604" cy="584775"/>
          </a:xfrm>
          <a:prstGeom prst="rect">
            <a:avLst/>
          </a:prstGeom>
          <a:solidFill>
            <a:srgbClr val="AAA9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</a:t>
            </a:r>
          </a:p>
          <a:p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Avaliação</a:t>
            </a:r>
            <a:endParaRPr lang="es-AR" sz="2000" b="1" dirty="0">
              <a:solidFill>
                <a:srgbClr val="F8F6F3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 </a:t>
            </a:r>
            <a:endParaRPr lang="es-AR" sz="1900" b="1" dirty="0">
              <a:solidFill>
                <a:srgbClr val="F8F6F3"/>
              </a:solidFill>
              <a:latin typeface="Gill Sans" panose="020B0604020202020204" charset="0"/>
              <a:cs typeface="Gill Sans" panose="020B0502020104020203" pitchFamily="34" charset="-79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835486E-2F37-0A7B-20DA-30BAB4F05B21}"/>
              </a:ext>
            </a:extLst>
          </p:cNvPr>
          <p:cNvSpPr txBox="1"/>
          <p:nvPr/>
        </p:nvSpPr>
        <p:spPr>
          <a:xfrm>
            <a:off x="723384" y="5231129"/>
            <a:ext cx="3962380" cy="584775"/>
          </a:xfrm>
          <a:prstGeom prst="rect">
            <a:avLst/>
          </a:prstGeom>
          <a:solidFill>
            <a:srgbClr val="AAA98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</a:t>
            </a:r>
          </a:p>
          <a:p>
            <a:r>
              <a:rPr lang="es-AR" sz="2000" b="1" dirty="0" err="1">
                <a:solidFill>
                  <a:srgbClr val="F8F6F3"/>
                </a:solidFill>
                <a:latin typeface="Gill Sans" panose="020B0502020104020203" pitchFamily="34" charset="-79"/>
                <a:cs typeface="Gill Sans" panose="020B0502020104020203" pitchFamily="34" charset="-79"/>
              </a:rPr>
              <a:t>Implementação</a:t>
            </a:r>
            <a:endParaRPr lang="es-AR" sz="2000" b="1" dirty="0">
              <a:solidFill>
                <a:srgbClr val="F8F6F3"/>
              </a:solidFill>
              <a:latin typeface="Gill Sans" panose="020B0502020104020203" pitchFamily="34" charset="-79"/>
              <a:cs typeface="Gill Sans" panose="020B0502020104020203" pitchFamily="34" charset="-79"/>
            </a:endParaRPr>
          </a:p>
          <a:p>
            <a:r>
              <a:rPr lang="es-AR" sz="600" b="1" dirty="0">
                <a:solidFill>
                  <a:srgbClr val="F8F6F3"/>
                </a:solidFill>
                <a:latin typeface="Gill Sans" panose="020B0604020202020204" charset="0"/>
                <a:cs typeface="Gill Sans" panose="020B0502020104020203" pitchFamily="34" charset="-79"/>
              </a:rPr>
              <a:t>  </a:t>
            </a:r>
            <a:endParaRPr lang="es-AR" sz="1900" b="1" dirty="0">
              <a:solidFill>
                <a:srgbClr val="F8F6F3"/>
              </a:solidFill>
              <a:latin typeface="Gill Sans" panose="020B0604020202020204" charset="0"/>
              <a:cs typeface="Gill Sans" panose="020B0502020104020203" pitchFamily="34" charset="-79"/>
            </a:endParaRPr>
          </a:p>
        </p:txBody>
      </p:sp>
      <p:sp>
        <p:nvSpPr>
          <p:cNvPr id="52" name="Freeform 16"/>
          <p:cNvSpPr/>
          <p:nvPr/>
        </p:nvSpPr>
        <p:spPr>
          <a:xfrm>
            <a:off x="4160839" y="5090279"/>
            <a:ext cx="901019" cy="861774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5" name="Seta para baixo 5">
            <a:extLst>
              <a:ext uri="{FF2B5EF4-FFF2-40B4-BE49-F238E27FC236}">
                <a16:creationId xmlns:a16="http://schemas.microsoft.com/office/drawing/2014/main" id="{5EA310B0-01D1-305F-9FA9-FB6A177A7226}"/>
              </a:ext>
            </a:extLst>
          </p:cNvPr>
          <p:cNvSpPr/>
          <p:nvPr/>
        </p:nvSpPr>
        <p:spPr>
          <a:xfrm>
            <a:off x="9028170" y="2492704"/>
            <a:ext cx="195943" cy="295611"/>
          </a:xfrm>
          <a:prstGeom prst="downArrow">
            <a:avLst/>
          </a:prstGeom>
          <a:solidFill>
            <a:srgbClr val="AAA983"/>
          </a:solidFill>
          <a:ln>
            <a:solidFill>
              <a:srgbClr val="AAA98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Chave direita 42"/>
          <p:cNvSpPr/>
          <p:nvPr/>
        </p:nvSpPr>
        <p:spPr>
          <a:xfrm>
            <a:off x="5193720" y="1734103"/>
            <a:ext cx="962526" cy="3913336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605678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11"/>
          <p:cNvPicPr preferRelativeResize="0"/>
          <p:nvPr/>
        </p:nvPicPr>
        <p:blipFill rotWithShape="1">
          <a:blip r:embed="rId3">
            <a:alphaModFix amt="5000"/>
          </a:blip>
          <a:srcRect r="78712" b="71152"/>
          <a:stretch/>
        </p:blipFill>
        <p:spPr>
          <a:xfrm>
            <a:off x="8213161" y="4071833"/>
            <a:ext cx="3978839" cy="2815573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11"/>
          <p:cNvSpPr txBox="1"/>
          <p:nvPr/>
        </p:nvSpPr>
        <p:spPr>
          <a:xfrm>
            <a:off x="519033" y="296395"/>
            <a:ext cx="7215892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chemeClr val="tx1"/>
                </a:solidFill>
                <a:latin typeface="Gill Sans"/>
                <a:sym typeface="Gill Sans"/>
              </a:rPr>
              <a:t>Atividades típicas envolvidas</a:t>
            </a:r>
            <a:endParaRPr lang="pt-BR" sz="3600" b="1" dirty="0">
              <a:solidFill>
                <a:schemeClr val="tx1"/>
              </a:solidFill>
            </a:endParaRPr>
          </a:p>
        </p:txBody>
      </p:sp>
      <p:pic>
        <p:nvPicPr>
          <p:cNvPr id="2" name="Google Shape;134;p5">
            <a:extLst>
              <a:ext uri="{FF2B5EF4-FFF2-40B4-BE49-F238E27FC236}">
                <a16:creationId xmlns:a16="http://schemas.microsoft.com/office/drawing/2014/main" id="{76DDA584-C90D-1F1B-E32C-3046506ACCE3}"/>
              </a:ext>
            </a:extLst>
          </p:cNvPr>
          <p:cNvPicPr preferRelativeResize="0"/>
          <p:nvPr/>
        </p:nvPicPr>
        <p:blipFill rotWithShape="1">
          <a:blip r:embed="rId4">
            <a:alphaModFix amt="39000"/>
          </a:blip>
          <a:srcRect/>
          <a:stretch/>
        </p:blipFill>
        <p:spPr>
          <a:xfrm>
            <a:off x="10413402" y="296395"/>
            <a:ext cx="1411965" cy="64584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AE257A70-2956-7725-460F-A8572A9C79B0}"/>
              </a:ext>
            </a:extLst>
          </p:cNvPr>
          <p:cNvSpPr/>
          <p:nvPr/>
        </p:nvSpPr>
        <p:spPr>
          <a:xfrm>
            <a:off x="519034" y="1169023"/>
            <a:ext cx="7215891" cy="452676"/>
          </a:xfrm>
          <a:prstGeom prst="roundRect">
            <a:avLst/>
          </a:prstGeom>
          <a:solidFill>
            <a:srgbClr val="E3E3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AR" sz="2200" b="1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Missões</a:t>
            </a:r>
            <a:endParaRPr lang="es-AR" sz="2200" b="1" dirty="0">
              <a:solidFill>
                <a:schemeClr val="bg2">
                  <a:lumMod val="25000"/>
                </a:schemeClr>
              </a:solidFill>
              <a:latin typeface="Gill Sans" panose="020B060402020202020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B0A407F8-D3CD-E841-6C47-A12E4E226977}"/>
              </a:ext>
            </a:extLst>
          </p:cNvPr>
          <p:cNvSpPr txBox="1"/>
          <p:nvPr/>
        </p:nvSpPr>
        <p:spPr>
          <a:xfrm>
            <a:off x="519033" y="1621699"/>
            <a:ext cx="10987655" cy="31854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Missões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de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prospecção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, de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implementação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técnica, de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monitoramento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, de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avaliação</a:t>
            </a:r>
            <a:endParaRPr lang="es-AR" sz="2200" dirty="0">
              <a:solidFill>
                <a:schemeClr val="bg2">
                  <a:lumMod val="25000"/>
                </a:schemeClr>
              </a:solidFill>
              <a:latin typeface="Gill Sans" panose="020B0604020202020204" charset="0"/>
              <a:cs typeface="Arial" panose="020B0604020202020204" pitchFamily="34" charset="0"/>
            </a:endParaRPr>
          </a:p>
          <a:p>
            <a:r>
              <a:rPr lang="es-AR" sz="10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         </a:t>
            </a:r>
          </a:p>
          <a:p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Lideradas por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Coordenador-Geral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ou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pelo Analista de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Projetos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encarregado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do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projeto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.</a:t>
            </a:r>
          </a:p>
          <a:p>
            <a:endParaRPr lang="es-AR" sz="2200" dirty="0">
              <a:solidFill>
                <a:schemeClr val="bg2">
                  <a:lumMod val="25000"/>
                </a:schemeClr>
              </a:solidFill>
              <a:latin typeface="Gill Sans" panose="020B0604020202020204" charset="0"/>
              <a:cs typeface="Arial" panose="020B0604020202020204" pitchFamily="34" charset="0"/>
            </a:endParaRPr>
          </a:p>
          <a:p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Missões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de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implementação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técnica : </a:t>
            </a:r>
          </a:p>
          <a:p>
            <a:r>
              <a:rPr lang="es-AR" sz="15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○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capacitações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,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instalações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de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equipamentos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, 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highlight>
                  <a:srgbClr val="FFFF00"/>
                </a:highlight>
                <a:latin typeface="Gill Sans" panose="020B0604020202020204" charset="0"/>
                <a:cs typeface="Arial" panose="020B0604020202020204" pitchFamily="34" charset="0"/>
              </a:rPr>
              <a:t>softwares, </a:t>
            </a:r>
          </a:p>
          <a:p>
            <a:r>
              <a:rPr lang="es-AR" sz="15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○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em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geral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são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realizadas no país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parceiro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porém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também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são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realizadas no Brasil</a:t>
            </a:r>
          </a:p>
          <a:p>
            <a:r>
              <a:rPr lang="es-AR" sz="15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○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podem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ter representantes da ABC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ou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não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,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podem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compostas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somente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por “técnicos” das </a:t>
            </a:r>
            <a:r>
              <a:rPr lang="es-AR" sz="2200" dirty="0" err="1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instituições</a:t>
            </a:r>
            <a:r>
              <a:rPr lang="es-AR" sz="22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 brasileiras</a:t>
            </a:r>
          </a:p>
          <a:p>
            <a:r>
              <a:rPr lang="es-AR" sz="1500" dirty="0">
                <a:solidFill>
                  <a:schemeClr val="bg2">
                    <a:lumMod val="25000"/>
                  </a:schemeClr>
                </a:solidFill>
                <a:latin typeface="Gill Sans" panose="020B0604020202020204" charset="0"/>
                <a:cs typeface="Arial" panose="020B0604020202020204" pitchFamily="34" charset="0"/>
              </a:rPr>
              <a:t>○ </a:t>
            </a:r>
            <a:endParaRPr lang="es-AR" sz="2200" dirty="0">
              <a:solidFill>
                <a:schemeClr val="bg2">
                  <a:lumMod val="25000"/>
                </a:schemeClr>
              </a:solidFill>
              <a:latin typeface="Gill Sans" panose="020B060402020202020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96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68826" y="167149"/>
            <a:ext cx="3991897" cy="106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l"/>
            <a:r>
              <a:rPr lang="en" b="1" dirty="0">
                <a:solidFill>
                  <a:schemeClr val="accent2"/>
                </a:solidFill>
              </a:rPr>
              <a:t>   </a:t>
            </a:r>
            <a:r>
              <a:rPr lang="en" sz="3600" b="1" dirty="0">
                <a:solidFill>
                  <a:schemeClr val="tx1"/>
                </a:solidFill>
                <a:latin typeface="Gill Sans" panose="020B0604020202020204" charset="0"/>
              </a:rPr>
              <a:t>Referência </a:t>
            </a:r>
            <a:endParaRPr sz="3600" b="1" dirty="0">
              <a:solidFill>
                <a:schemeClr val="tx1"/>
              </a:solidFill>
              <a:latin typeface="Gill Sans" panose="020B0604020202020204" charset="0"/>
            </a:endParaRPr>
          </a:p>
        </p:txBody>
      </p:sp>
      <p:pic>
        <p:nvPicPr>
          <p:cNvPr id="114" name="Google Shape;11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6786" y="1696285"/>
            <a:ext cx="1374872" cy="2098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4;p5">
            <a:extLst>
              <a:ext uri="{FF2B5EF4-FFF2-40B4-BE49-F238E27FC236}">
                <a16:creationId xmlns:a16="http://schemas.microsoft.com/office/drawing/2014/main" id="{156ABACA-E0F1-50C3-5989-1B6F7DA4464D}"/>
              </a:ext>
            </a:extLst>
          </p:cNvPr>
          <p:cNvPicPr preferRelativeResize="0"/>
          <p:nvPr/>
        </p:nvPicPr>
        <p:blipFill rotWithShape="1">
          <a:blip r:embed="rId4">
            <a:alphaModFix amt="39000"/>
          </a:blip>
          <a:srcRect/>
          <a:stretch/>
        </p:blipFill>
        <p:spPr>
          <a:xfrm>
            <a:off x="10413402" y="296395"/>
            <a:ext cx="1411965" cy="64584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D5C7A0D0-16D9-6677-490D-A4EB7B6AC590}"/>
              </a:ext>
            </a:extLst>
          </p:cNvPr>
          <p:cNvSpPr txBox="1"/>
          <p:nvPr/>
        </p:nvSpPr>
        <p:spPr>
          <a:xfrm>
            <a:off x="1966900" y="4036911"/>
            <a:ext cx="233288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600" b="1" i="0" strike="noStrike" dirty="0">
                <a:solidFill>
                  <a:schemeClr val="tx1"/>
                </a:solidFill>
                <a:effectLst/>
                <a:latin typeface="Gill Sans" panose="020B0604020202020204" charset="0"/>
              </a:rPr>
              <a:t>Diretrizes Gerais </a:t>
            </a:r>
          </a:p>
          <a:p>
            <a:pPr algn="l"/>
            <a:r>
              <a:rPr lang="pt-BR" sz="1600" b="1" i="0" strike="noStrike" dirty="0">
                <a:solidFill>
                  <a:schemeClr val="tx1"/>
                </a:solidFill>
                <a:effectLst/>
                <a:latin typeface="Gill Sans" panose="020B0604020202020204" charset="0"/>
              </a:rPr>
              <a:t>para a </a:t>
            </a:r>
          </a:p>
          <a:p>
            <a:pPr algn="l"/>
            <a:r>
              <a:rPr lang="pt-BR" sz="1600" b="1" i="0" strike="noStrike" dirty="0">
                <a:solidFill>
                  <a:schemeClr val="tx1"/>
                </a:solidFill>
                <a:effectLst/>
                <a:latin typeface="Gill Sans" panose="020B0604020202020204" charset="0"/>
              </a:rPr>
              <a:t>Concepção, Coordenação e Supervisão de Iniciativas de Cooperação Técnica Trilateral</a:t>
            </a:r>
            <a:endParaRPr lang="pt-BR" sz="1600" b="1" i="0" dirty="0">
              <a:solidFill>
                <a:schemeClr val="tx1"/>
              </a:solidFill>
              <a:effectLst/>
              <a:latin typeface="Gill Sans" panose="020B0604020202020204" charset="0"/>
            </a:endParaRP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76B4132B-D8ED-F233-AE6B-2960E53CE4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438" t="29307" r="43958" b="27222"/>
          <a:stretch/>
        </p:blipFill>
        <p:spPr>
          <a:xfrm>
            <a:off x="566786" y="4036911"/>
            <a:ext cx="1400114" cy="1944789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A81CCBA1-F498-5077-8A16-00E94FF61A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542" t="36111" r="53542" b="19074"/>
          <a:stretch/>
        </p:blipFill>
        <p:spPr>
          <a:xfrm>
            <a:off x="9595789" y="1595054"/>
            <a:ext cx="1635223" cy="2300720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86B0C946-BD14-C265-70BC-439BFAD09A84}"/>
              </a:ext>
            </a:extLst>
          </p:cNvPr>
          <p:cNvSpPr txBox="1"/>
          <p:nvPr/>
        </p:nvSpPr>
        <p:spPr>
          <a:xfrm>
            <a:off x="1941658" y="1703470"/>
            <a:ext cx="233288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600" b="1" i="0" strike="noStrike" dirty="0">
                <a:solidFill>
                  <a:schemeClr val="tx1"/>
                </a:solidFill>
                <a:effectLst/>
                <a:latin typeface="Gill Sans" panose="020B0604020202020204" charset="0"/>
              </a:rPr>
              <a:t>Manual de Gestão da Cooperação Técnica Sul-Sul</a:t>
            </a:r>
          </a:p>
          <a:p>
            <a:pPr algn="l"/>
            <a:r>
              <a:rPr lang="pt-BR" sz="1600" dirty="0">
                <a:solidFill>
                  <a:schemeClr val="tx1"/>
                </a:solidFill>
                <a:latin typeface="Gill Sans" panose="020B0604020202020204" charset="0"/>
              </a:rPr>
              <a:t>(gestão de projetos)</a:t>
            </a:r>
            <a:endParaRPr lang="pt-BR" sz="1600" i="0" dirty="0">
              <a:solidFill>
                <a:schemeClr val="tx1"/>
              </a:solidFill>
              <a:effectLst/>
              <a:latin typeface="Gill Sans" panose="020B0604020202020204" charset="0"/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8880EDE1-CB1D-B212-4981-B8EDD138B32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8750" t="15370" r="53663" b="37592"/>
          <a:stretch/>
        </p:blipFill>
        <p:spPr>
          <a:xfrm>
            <a:off x="9648749" y="4036911"/>
            <a:ext cx="1529305" cy="230072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C8675D97-2867-4234-1D21-5258C5523A36}"/>
              </a:ext>
            </a:extLst>
          </p:cNvPr>
          <p:cNvSpPr txBox="1"/>
          <p:nvPr/>
        </p:nvSpPr>
        <p:spPr>
          <a:xfrm>
            <a:off x="6540049" y="3252081"/>
            <a:ext cx="233288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1600" b="1" i="0" strike="noStrike" dirty="0">
                <a:solidFill>
                  <a:schemeClr val="tx1"/>
                </a:solidFill>
                <a:effectLst/>
                <a:latin typeface="Gill Sans" panose="020B0604020202020204" charset="0"/>
              </a:rPr>
              <a:t>Diretrizes Gerais </a:t>
            </a:r>
          </a:p>
          <a:p>
            <a:pPr algn="l"/>
            <a:r>
              <a:rPr lang="pt-BR" sz="1600" b="1" i="0" strike="noStrike" dirty="0">
                <a:solidFill>
                  <a:schemeClr val="tx1"/>
                </a:solidFill>
                <a:effectLst/>
                <a:latin typeface="Gill Sans" panose="020B0604020202020204" charset="0"/>
              </a:rPr>
              <a:t>para </a:t>
            </a:r>
            <a:r>
              <a:rPr lang="pt-BR" sz="1600" b="1" dirty="0">
                <a:solidFill>
                  <a:schemeClr val="tx1"/>
                </a:solidFill>
                <a:latin typeface="Gill Sans" panose="020B0604020202020204" charset="0"/>
              </a:rPr>
              <a:t>o Desenvolvimento da </a:t>
            </a:r>
            <a:r>
              <a:rPr lang="pt-BR" sz="1600" b="1" i="0" strike="noStrike" dirty="0">
                <a:solidFill>
                  <a:schemeClr val="tx1"/>
                </a:solidFill>
                <a:effectLst/>
                <a:latin typeface="Gill Sans" panose="020B0604020202020204" charset="0"/>
              </a:rPr>
              <a:t>Cooperação Técnica</a:t>
            </a:r>
          </a:p>
          <a:p>
            <a:pPr algn="l"/>
            <a:r>
              <a:rPr lang="pt-BR" sz="1600" b="1" dirty="0">
                <a:solidFill>
                  <a:schemeClr val="tx1"/>
                </a:solidFill>
                <a:latin typeface="Gill Sans" panose="020B0604020202020204" charset="0"/>
              </a:rPr>
              <a:t>Internacional</a:t>
            </a:r>
          </a:p>
          <a:p>
            <a:pPr algn="l"/>
            <a:r>
              <a:rPr lang="pt-BR" sz="1600" b="1" i="0" strike="noStrike" dirty="0">
                <a:solidFill>
                  <a:schemeClr val="tx1"/>
                </a:solidFill>
                <a:effectLst/>
                <a:latin typeface="Gill Sans" panose="020B0604020202020204" charset="0"/>
              </a:rPr>
              <a:t>Bilateral e</a:t>
            </a:r>
          </a:p>
          <a:p>
            <a:pPr algn="l"/>
            <a:r>
              <a:rPr lang="pt-BR" sz="1600" b="1" dirty="0">
                <a:solidFill>
                  <a:schemeClr val="tx1"/>
                </a:solidFill>
                <a:latin typeface="Gill Sans" panose="020B0604020202020204" charset="0"/>
              </a:rPr>
              <a:t>Multilateral</a:t>
            </a:r>
            <a:endParaRPr lang="pt-BR" sz="1600" b="1" i="0" dirty="0">
              <a:solidFill>
                <a:schemeClr val="tx1"/>
              </a:solidFill>
              <a:effectLst/>
              <a:latin typeface="Gill Sans" panose="020B0604020202020204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0516322-9B5B-A373-594F-FC02EE37602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8412" t="24839" r="43649" b="29550"/>
          <a:stretch/>
        </p:blipFill>
        <p:spPr>
          <a:xfrm>
            <a:off x="4997398" y="2798159"/>
            <a:ext cx="1542651" cy="2206276"/>
          </a:xfrm>
          <a:prstGeom prst="rect">
            <a:avLst/>
          </a:prstGeom>
        </p:spPr>
      </p:pic>
      <p:pic>
        <p:nvPicPr>
          <p:cNvPr id="4" name="Google Shape;285;p11">
            <a:extLst>
              <a:ext uri="{FF2B5EF4-FFF2-40B4-BE49-F238E27FC236}">
                <a16:creationId xmlns:a16="http://schemas.microsoft.com/office/drawing/2014/main" id="{A4DC230E-FF40-D6E1-5C0D-E8E9BAC16260}"/>
              </a:ext>
            </a:extLst>
          </p:cNvPr>
          <p:cNvPicPr preferRelativeResize="0"/>
          <p:nvPr/>
        </p:nvPicPr>
        <p:blipFill rotWithShape="1">
          <a:blip r:embed="rId9">
            <a:alphaModFix amt="5000"/>
          </a:blip>
          <a:srcRect r="78712" b="71152"/>
          <a:stretch/>
        </p:blipFill>
        <p:spPr>
          <a:xfrm>
            <a:off x="8213161" y="4071833"/>
            <a:ext cx="3978839" cy="2815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52537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68826" y="167149"/>
            <a:ext cx="3991897" cy="106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l"/>
            <a:r>
              <a:rPr lang="en" dirty="0">
                <a:solidFill>
                  <a:schemeClr val="accent2"/>
                </a:solidFill>
              </a:rPr>
              <a:t>   </a:t>
            </a:r>
            <a:r>
              <a:rPr lang="en" sz="3600" b="1" dirty="0">
                <a:solidFill>
                  <a:schemeClr val="tx1"/>
                </a:solidFill>
                <a:latin typeface="Gill Sans" panose="020B0604020202020204" charset="0"/>
              </a:rPr>
              <a:t>Referências</a:t>
            </a:r>
            <a:r>
              <a:rPr lang="en" sz="3600" dirty="0">
                <a:solidFill>
                  <a:schemeClr val="tx1"/>
                </a:solidFill>
                <a:latin typeface="Gill Sans" panose="020B0604020202020204" charset="0"/>
              </a:rPr>
              <a:t> </a:t>
            </a:r>
            <a:endParaRPr sz="3600" dirty="0">
              <a:solidFill>
                <a:schemeClr val="tx1"/>
              </a:solidFill>
              <a:latin typeface="Gill Sans" panose="020B0604020202020204" charset="0"/>
            </a:endParaRPr>
          </a:p>
        </p:txBody>
      </p:sp>
      <p:sp>
        <p:nvSpPr>
          <p:cNvPr id="113" name="Google Shape;113;p20"/>
          <p:cNvSpPr txBox="1"/>
          <p:nvPr/>
        </p:nvSpPr>
        <p:spPr>
          <a:xfrm>
            <a:off x="2860967" y="1757644"/>
            <a:ext cx="2752433" cy="20015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1600" b="1" dirty="0">
                <a:solidFill>
                  <a:schemeClr val="tx1"/>
                </a:solidFill>
                <a:latin typeface="Gill Sans" panose="020B0604020202020204" charset="0"/>
              </a:rPr>
              <a:t>Caminhos para a construção de sistemas e processos </a:t>
            </a:r>
          </a:p>
          <a:p>
            <a:r>
              <a:rPr lang="pt-BR" sz="1600" b="1" dirty="0">
                <a:solidFill>
                  <a:schemeClr val="tx1"/>
                </a:solidFill>
                <a:latin typeface="Gill Sans" panose="020B0604020202020204" charset="0"/>
              </a:rPr>
              <a:t>de monitoramento e avaliação da cooperação Sul-Sul</a:t>
            </a:r>
          </a:p>
          <a:p>
            <a:endParaRPr lang="pt-BR" sz="2000" u="sng" dirty="0">
              <a:solidFill>
                <a:schemeClr val="tx1"/>
              </a:solidFill>
              <a:latin typeface="Gill Sans" panose="020B0604020202020204" charset="0"/>
            </a:endParaRPr>
          </a:p>
          <a:p>
            <a:r>
              <a:rPr lang="pt-BR" sz="1600" dirty="0">
                <a:solidFill>
                  <a:schemeClr val="tx1"/>
                </a:solidFill>
                <a:latin typeface="Gill Sans" panose="020B0604020202020204" charset="0"/>
              </a:rPr>
              <a:t>Revisão do que avaliar e proposição de indicadores</a:t>
            </a:r>
          </a:p>
          <a:p>
            <a:r>
              <a:rPr lang="pt-BR" sz="900" b="1" dirty="0">
                <a:solidFill>
                  <a:srgbClr val="0F0F0F"/>
                </a:solidFill>
                <a:latin typeface="Gill Sans" panose="020B0604020202020204" charset="0"/>
              </a:rPr>
              <a:t>         </a:t>
            </a:r>
          </a:p>
          <a:p>
            <a:endParaRPr lang="pt-BR" sz="2000" dirty="0">
              <a:solidFill>
                <a:srgbClr val="0F0F0F"/>
              </a:solidFill>
              <a:latin typeface="Gill Sans" panose="020B0604020202020204" charset="0"/>
            </a:endParaRPr>
          </a:p>
          <a:p>
            <a:endParaRPr lang="pt-BR" sz="2267" dirty="0">
              <a:solidFill>
                <a:srgbClr val="0F0F0F"/>
              </a:solidFill>
            </a:endParaRPr>
          </a:p>
        </p:txBody>
      </p:sp>
      <p:pic>
        <p:nvPicPr>
          <p:cNvPr id="2" name="Google Shape;134;p5">
            <a:extLst>
              <a:ext uri="{FF2B5EF4-FFF2-40B4-BE49-F238E27FC236}">
                <a16:creationId xmlns:a16="http://schemas.microsoft.com/office/drawing/2014/main" id="{156ABACA-E0F1-50C3-5989-1B6F7DA4464D}"/>
              </a:ext>
            </a:extLst>
          </p:cNvPr>
          <p:cNvPicPr preferRelativeResize="0"/>
          <p:nvPr/>
        </p:nvPicPr>
        <p:blipFill rotWithShape="1">
          <a:blip r:embed="rId3">
            <a:alphaModFix amt="39000"/>
          </a:blip>
          <a:srcRect/>
          <a:stretch/>
        </p:blipFill>
        <p:spPr>
          <a:xfrm>
            <a:off x="10413402" y="296395"/>
            <a:ext cx="1411965" cy="64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1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6976" y="1903905"/>
            <a:ext cx="1535595" cy="216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7992" y="1903905"/>
            <a:ext cx="1682561" cy="2163327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/>
          <p:nvPr/>
        </p:nvSpPr>
        <p:spPr>
          <a:xfrm>
            <a:off x="7992540" y="1813193"/>
            <a:ext cx="2902484" cy="2708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600" b="1" dirty="0">
                <a:solidFill>
                  <a:schemeClr val="tx1"/>
                </a:solidFill>
                <a:latin typeface="Gill Sans" panose="020B0604020202020204" charset="0"/>
              </a:rPr>
              <a:t>Avaliação de Projetos de Cooperação Sul-Sul e Triangular/Trilateral e </a:t>
            </a:r>
          </a:p>
          <a:p>
            <a:r>
              <a:rPr lang="en" sz="1600" b="1" dirty="0">
                <a:solidFill>
                  <a:schemeClr val="tx1"/>
                </a:solidFill>
                <a:latin typeface="Gill Sans" panose="020B0604020202020204" charset="0"/>
              </a:rPr>
              <a:t>seus Efeitos na </a:t>
            </a:r>
          </a:p>
          <a:p>
            <a:r>
              <a:rPr lang="en" sz="1600" b="1" dirty="0">
                <a:solidFill>
                  <a:schemeClr val="tx1"/>
                </a:solidFill>
                <a:latin typeface="Gill Sans" panose="020B0604020202020204" charset="0"/>
              </a:rPr>
              <a:t>Gestão do Conhecimento Institucional</a:t>
            </a:r>
            <a:endParaRPr lang="en" sz="1600" dirty="0">
              <a:solidFill>
                <a:schemeClr val="tx1"/>
              </a:solidFill>
              <a:latin typeface="Gill Sans" panose="020B0604020202020204" charset="0"/>
            </a:endParaRPr>
          </a:p>
          <a:p>
            <a:r>
              <a:rPr lang="en" sz="1600" dirty="0">
                <a:solidFill>
                  <a:schemeClr val="tx1"/>
                </a:solidFill>
                <a:latin typeface="Gill Sans" panose="020B0604020202020204" charset="0"/>
              </a:rPr>
              <a:t> </a:t>
            </a:r>
          </a:p>
          <a:p>
            <a:r>
              <a:rPr lang="pt-BR" sz="1600" dirty="0">
                <a:solidFill>
                  <a:schemeClr val="tx1"/>
                </a:solidFill>
                <a:latin typeface="Gill Sans" panose="020B0604020202020204" charset="0"/>
              </a:rPr>
              <a:t>A</a:t>
            </a:r>
            <a:r>
              <a:rPr lang="en" sz="1600" dirty="0">
                <a:solidFill>
                  <a:schemeClr val="tx1"/>
                </a:solidFill>
                <a:latin typeface="Gill Sans" panose="020B0604020202020204" charset="0"/>
              </a:rPr>
              <a:t>gências: </a:t>
            </a:r>
          </a:p>
          <a:p>
            <a:r>
              <a:rPr lang="en" sz="1600" dirty="0">
                <a:solidFill>
                  <a:schemeClr val="tx1"/>
                </a:solidFill>
                <a:latin typeface="Gill Sans" panose="020B0604020202020204" charset="0"/>
              </a:rPr>
              <a:t>Brasil, Chile, Colômbia,</a:t>
            </a:r>
          </a:p>
          <a:p>
            <a:r>
              <a:rPr lang="en" sz="1600" dirty="0">
                <a:solidFill>
                  <a:schemeClr val="tx1"/>
                </a:solidFill>
                <a:latin typeface="Gill Sans" panose="020B0604020202020204" charset="0"/>
              </a:rPr>
              <a:t> México, Uruguai</a:t>
            </a:r>
            <a:endParaRPr sz="1600" dirty="0">
              <a:solidFill>
                <a:schemeClr val="tx1"/>
              </a:solidFill>
              <a:latin typeface="Gill Sans" panose="020B0604020202020204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3DA52AB-8CA7-F82A-F1CF-A7001C2524F7}"/>
              </a:ext>
            </a:extLst>
          </p:cNvPr>
          <p:cNvSpPr txBox="1"/>
          <p:nvPr/>
        </p:nvSpPr>
        <p:spPr>
          <a:xfrm>
            <a:off x="2419350" y="5392536"/>
            <a:ext cx="73533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dirty="0">
                <a:latin typeface="Gill Sans" panose="020B0604020202020204" charset="0"/>
              </a:rPr>
              <a:t>https://www.abc.gov.br/imprensa/publicacoes</a:t>
            </a:r>
          </a:p>
        </p:txBody>
      </p:sp>
      <p:pic>
        <p:nvPicPr>
          <p:cNvPr id="4" name="Google Shape;285;p11">
            <a:extLst>
              <a:ext uri="{FF2B5EF4-FFF2-40B4-BE49-F238E27FC236}">
                <a16:creationId xmlns:a16="http://schemas.microsoft.com/office/drawing/2014/main" id="{52F44D46-2D8C-CE4F-321B-AD38BD1CA277}"/>
              </a:ext>
            </a:extLst>
          </p:cNvPr>
          <p:cNvPicPr preferRelativeResize="0"/>
          <p:nvPr/>
        </p:nvPicPr>
        <p:blipFill rotWithShape="1">
          <a:blip r:embed="rId6">
            <a:alphaModFix amt="5000"/>
          </a:blip>
          <a:srcRect r="78712" b="71152"/>
          <a:stretch/>
        </p:blipFill>
        <p:spPr>
          <a:xfrm>
            <a:off x="8213161" y="4071833"/>
            <a:ext cx="3978839" cy="2815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7646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6481" y="0"/>
            <a:ext cx="610514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3" descr="Uma imagem contendo Ícone&#10;&#10;Descrição gerada automaticamente"/>
          <p:cNvPicPr preferRelativeResize="0"/>
          <p:nvPr/>
        </p:nvPicPr>
        <p:blipFill rotWithShape="1">
          <a:blip r:embed="rId4">
            <a:alphaModFix amt="80000"/>
          </a:blip>
          <a:srcRect/>
          <a:stretch/>
        </p:blipFill>
        <p:spPr>
          <a:xfrm>
            <a:off x="6135622" y="1698171"/>
            <a:ext cx="6096001" cy="5159829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3"/>
          <p:cNvSpPr txBox="1"/>
          <p:nvPr/>
        </p:nvSpPr>
        <p:spPr>
          <a:xfrm>
            <a:off x="783592" y="5040446"/>
            <a:ext cx="4870116" cy="123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Embaixador Mauro Vieira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Ministro de Estado das Relações Exteriores,</a:t>
            </a:r>
            <a:endParaRPr dirty="0">
              <a:solidFill>
                <a:schemeClr val="tx1"/>
              </a:solidFill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em seu discurso de posse, </a:t>
            </a: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em 1° de janeiro de 2023</a:t>
            </a:r>
            <a:endParaRPr sz="1800" dirty="0">
              <a:solidFill>
                <a:schemeClr val="tx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14" name="Google Shape;114;p3"/>
          <p:cNvSpPr txBox="1"/>
          <p:nvPr/>
        </p:nvSpPr>
        <p:spPr>
          <a:xfrm>
            <a:off x="647539" y="1178042"/>
            <a:ext cx="5006169" cy="3416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i="1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“A ABC, com sólida experiência em programas e projetos de cooperação, será o fio condutor do intercâmbio com países em desenvolvimento e outros parceiros, com atenção especial à América Latina e o Caribe; à África; e aos países de língua portuguesa. O Brasil voltará a ser um país solidário e engajado.”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115" name="Google Shape;115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96283" y="301214"/>
            <a:ext cx="1345599" cy="666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0"/>
          <p:cNvSpPr txBox="1">
            <a:spLocks noGrp="1"/>
          </p:cNvSpPr>
          <p:nvPr>
            <p:ph type="title"/>
          </p:nvPr>
        </p:nvSpPr>
        <p:spPr>
          <a:xfrm>
            <a:off x="68826" y="167149"/>
            <a:ext cx="3991897" cy="106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l"/>
            <a:r>
              <a:rPr lang="en" dirty="0">
                <a:solidFill>
                  <a:schemeClr val="accent2"/>
                </a:solidFill>
              </a:rPr>
              <a:t>   </a:t>
            </a:r>
            <a:r>
              <a:rPr lang="en" sz="3600" b="1" dirty="0">
                <a:solidFill>
                  <a:schemeClr val="tx1"/>
                </a:solidFill>
                <a:latin typeface="Gill Sans" panose="020B0604020202020204" charset="0"/>
              </a:rPr>
              <a:t>Referências</a:t>
            </a:r>
            <a:r>
              <a:rPr lang="en" sz="3600" dirty="0">
                <a:solidFill>
                  <a:schemeClr val="tx1"/>
                </a:solidFill>
                <a:latin typeface="Gill Sans" panose="020B0604020202020204" charset="0"/>
              </a:rPr>
              <a:t> </a:t>
            </a:r>
            <a:endParaRPr sz="3600" dirty="0">
              <a:solidFill>
                <a:schemeClr val="tx1"/>
              </a:solidFill>
              <a:latin typeface="Gill Sans" panose="020B0604020202020204" charset="0"/>
            </a:endParaRPr>
          </a:p>
        </p:txBody>
      </p:sp>
      <p:pic>
        <p:nvPicPr>
          <p:cNvPr id="2" name="Google Shape;134;p5">
            <a:extLst>
              <a:ext uri="{FF2B5EF4-FFF2-40B4-BE49-F238E27FC236}">
                <a16:creationId xmlns:a16="http://schemas.microsoft.com/office/drawing/2014/main" id="{156ABACA-E0F1-50C3-5989-1B6F7DA4464D}"/>
              </a:ext>
            </a:extLst>
          </p:cNvPr>
          <p:cNvPicPr preferRelativeResize="0"/>
          <p:nvPr/>
        </p:nvPicPr>
        <p:blipFill rotWithShape="1">
          <a:blip r:embed="rId3">
            <a:alphaModFix amt="39000"/>
          </a:blip>
          <a:srcRect/>
          <a:stretch/>
        </p:blipFill>
        <p:spPr>
          <a:xfrm>
            <a:off x="10413402" y="296395"/>
            <a:ext cx="1411965" cy="645848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4"/>
          <p:cNvSpPr txBox="1"/>
          <p:nvPr/>
        </p:nvSpPr>
        <p:spPr>
          <a:xfrm>
            <a:off x="7038310" y="3409100"/>
            <a:ext cx="341154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200" dirty="0">
                <a:solidFill>
                  <a:schemeClr val="tx1"/>
                </a:solidFill>
                <a:latin typeface="Gill Sans" panose="020B0604020202020204" charset="0"/>
              </a:rPr>
              <a:t>Levantamento de gastos do governo federal brasileiro </a:t>
            </a:r>
          </a:p>
          <a:p>
            <a:r>
              <a:rPr lang="en" sz="2200" dirty="0">
                <a:solidFill>
                  <a:schemeClr val="tx1"/>
                </a:solidFill>
                <a:latin typeface="Gill Sans" panose="020B0604020202020204" charset="0"/>
              </a:rPr>
              <a:t>com a cooperação</a:t>
            </a:r>
          </a:p>
          <a:p>
            <a:endParaRPr lang="en" sz="2200" dirty="0">
              <a:solidFill>
                <a:schemeClr val="tx1"/>
              </a:solidFill>
              <a:latin typeface="Gill Sans" panose="020B0604020202020204" charset="0"/>
            </a:endParaRPr>
          </a:p>
          <a:p>
            <a:r>
              <a:rPr lang="en" sz="2200" dirty="0">
                <a:solidFill>
                  <a:schemeClr val="tx1"/>
                </a:solidFill>
                <a:latin typeface="Gill Sans" panose="020B0604020202020204" charset="0"/>
              </a:rPr>
              <a:t>IPEA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3DA52AB-8CA7-F82A-F1CF-A7001C2524F7}"/>
              </a:ext>
            </a:extLst>
          </p:cNvPr>
          <p:cNvSpPr txBox="1"/>
          <p:nvPr/>
        </p:nvSpPr>
        <p:spPr>
          <a:xfrm>
            <a:off x="873119" y="5378545"/>
            <a:ext cx="2383310" cy="3811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b="1" dirty="0">
                <a:effectLst/>
                <a:latin typeface="Gill Sans" panose="020B060402020202020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https://ocid.ibict.br/</a:t>
            </a:r>
            <a:endParaRPr lang="pt-BR" sz="1800" b="1" dirty="0">
              <a:effectLst/>
              <a:latin typeface="Gill Sans" panose="020B060402020202020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706CDAC-FF93-E124-8E8A-82AA5698A618}"/>
              </a:ext>
            </a:extLst>
          </p:cNvPr>
          <p:cNvSpPr txBox="1"/>
          <p:nvPr/>
        </p:nvSpPr>
        <p:spPr>
          <a:xfrm>
            <a:off x="6848338" y="5348052"/>
            <a:ext cx="46558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i="0" u="none" strike="noStrike" dirty="0">
                <a:solidFill>
                  <a:srgbClr val="0072BC"/>
                </a:solidFill>
                <a:effectLst/>
                <a:highlight>
                  <a:srgbClr val="FFFFFF"/>
                </a:highlight>
                <a:latin typeface="Gill Sans" panose="020B0604020202020204" charset="0"/>
                <a:hlinkClick r:id="rId5"/>
              </a:rPr>
              <a:t>https://www.ipea.gov.br/portal/cobradi</a:t>
            </a:r>
            <a:endParaRPr lang="pt-BR" sz="1800" b="1" dirty="0">
              <a:latin typeface="Gill Sans" panose="020B0604020202020204" charset="0"/>
            </a:endParaRPr>
          </a:p>
        </p:txBody>
      </p:sp>
      <p:pic>
        <p:nvPicPr>
          <p:cNvPr id="7" name="Imagem 6" descr="Logotipo, nome da empresa&#10;&#10;Descrição gerada automaticamente">
            <a:extLst>
              <a:ext uri="{FF2B5EF4-FFF2-40B4-BE49-F238E27FC236}">
                <a16:creationId xmlns:a16="http://schemas.microsoft.com/office/drawing/2014/main" id="{1CBD2AC0-1BA9-152F-3D4C-E9D6F55B8F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5276" t="13064" r="14204" b="12998"/>
          <a:stretch/>
        </p:blipFill>
        <p:spPr>
          <a:xfrm>
            <a:off x="7038310" y="1401984"/>
            <a:ext cx="2665648" cy="1730808"/>
          </a:xfrm>
          <a:prstGeom prst="rect">
            <a:avLst/>
          </a:prstGeom>
        </p:spPr>
      </p:pic>
      <p:pic>
        <p:nvPicPr>
          <p:cNvPr id="9" name="Imagem 8" descr="Uma imagem contendo Texto&#10;&#10;Descrição gerada automaticamente">
            <a:extLst>
              <a:ext uri="{FF2B5EF4-FFF2-40B4-BE49-F238E27FC236}">
                <a16:creationId xmlns:a16="http://schemas.microsoft.com/office/drawing/2014/main" id="{5C787E2C-04E5-82B8-AFD9-3E53F89E42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44053" y="1721935"/>
            <a:ext cx="2665648" cy="1466107"/>
          </a:xfrm>
          <a:prstGeom prst="rect">
            <a:avLst/>
          </a:prstGeom>
        </p:spPr>
      </p:pic>
      <p:sp>
        <p:nvSpPr>
          <p:cNvPr id="10" name="Google Shape;147;p24">
            <a:extLst>
              <a:ext uri="{FF2B5EF4-FFF2-40B4-BE49-F238E27FC236}">
                <a16:creationId xmlns:a16="http://schemas.microsoft.com/office/drawing/2014/main" id="{1D876179-6DC2-A294-A4D0-CD5865126465}"/>
              </a:ext>
            </a:extLst>
          </p:cNvPr>
          <p:cNvSpPr txBox="1"/>
          <p:nvPr/>
        </p:nvSpPr>
        <p:spPr>
          <a:xfrm>
            <a:off x="864972" y="3409100"/>
            <a:ext cx="4893276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2200" dirty="0">
                <a:solidFill>
                  <a:schemeClr val="tx1"/>
                </a:solidFill>
                <a:latin typeface="Gill Sans" panose="020B0604020202020204" charset="0"/>
              </a:rPr>
              <a:t>Plataforma internacional de informações, com documentos técnicos, acadêmicos, governamentais em 4 idiomas</a:t>
            </a:r>
          </a:p>
          <a:p>
            <a:endParaRPr lang="en" sz="2200" dirty="0">
              <a:solidFill>
                <a:schemeClr val="tx1"/>
              </a:solidFill>
              <a:latin typeface="Gill Sans" panose="020B0604020202020204" charset="0"/>
            </a:endParaRPr>
          </a:p>
          <a:p>
            <a:r>
              <a:rPr lang="en" sz="2200" dirty="0">
                <a:solidFill>
                  <a:schemeClr val="tx1"/>
                </a:solidFill>
                <a:latin typeface="Gill Sans" panose="020B0604020202020204" charset="0"/>
              </a:rPr>
              <a:t>ABC e IBICT</a:t>
            </a:r>
          </a:p>
        </p:txBody>
      </p:sp>
      <p:pic>
        <p:nvPicPr>
          <p:cNvPr id="3" name="Google Shape;285;p11">
            <a:extLst>
              <a:ext uri="{FF2B5EF4-FFF2-40B4-BE49-F238E27FC236}">
                <a16:creationId xmlns:a16="http://schemas.microsoft.com/office/drawing/2014/main" id="{8F1C503F-699E-DCCC-AF67-5BA2E74F2931}"/>
              </a:ext>
            </a:extLst>
          </p:cNvPr>
          <p:cNvPicPr preferRelativeResize="0"/>
          <p:nvPr/>
        </p:nvPicPr>
        <p:blipFill rotWithShape="1">
          <a:blip r:embed="rId8">
            <a:alphaModFix amt="5000"/>
          </a:blip>
          <a:srcRect r="78712" b="71152"/>
          <a:stretch/>
        </p:blipFill>
        <p:spPr>
          <a:xfrm>
            <a:off x="8213161" y="4071833"/>
            <a:ext cx="3978839" cy="2815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77203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18"/>
          <p:cNvPicPr preferRelativeResize="0"/>
          <p:nvPr/>
        </p:nvPicPr>
        <p:blipFill rotWithShape="1">
          <a:blip r:embed="rId3">
            <a:alphaModFix/>
          </a:blip>
          <a:srcRect l="27162" r="9307"/>
          <a:stretch/>
        </p:blipFill>
        <p:spPr>
          <a:xfrm>
            <a:off x="6301946" y="0"/>
            <a:ext cx="6339448" cy="6873448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18"/>
          <p:cNvSpPr txBox="1"/>
          <p:nvPr/>
        </p:nvSpPr>
        <p:spPr>
          <a:xfrm>
            <a:off x="681925" y="1557115"/>
            <a:ext cx="5414075" cy="4493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>
              <a:buClr>
                <a:srgbClr val="3A3838"/>
              </a:buClr>
              <a:buSzPts val="2400"/>
            </a:pPr>
            <a:r>
              <a:rPr lang="pt-BR" sz="22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Grupo de Trabalho, desde 2018, para incorporação das perspectivas de gênero, raça e etnia</a:t>
            </a:r>
          </a:p>
          <a:p>
            <a:pPr>
              <a:buClr>
                <a:srgbClr val="3A3838"/>
              </a:buClr>
              <a:buSzPts val="2400"/>
            </a:pPr>
            <a:endParaRPr sz="2200" dirty="0">
              <a:solidFill>
                <a:schemeClr val="tx1"/>
              </a:solidFill>
              <a:latin typeface="Gill Sans"/>
              <a:ea typeface="Gill Sans"/>
              <a:cs typeface="Gill Sans"/>
            </a:endParaRPr>
          </a:p>
          <a:p>
            <a:pPr>
              <a:buClr>
                <a:srgbClr val="3A3838"/>
              </a:buClr>
              <a:buSzPts val="2400"/>
            </a:pPr>
            <a:r>
              <a:rPr lang="pt-BR" sz="22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Projeto com ONU-Mulheres, para </a:t>
            </a:r>
            <a:r>
              <a:rPr lang="pt-BR" sz="2200" dirty="0" err="1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transversalização</a:t>
            </a:r>
            <a:r>
              <a:rPr lang="pt-BR" sz="22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 da abordagem de gênero na cooperação para o exterior e realização de projetos com foco na igualdade entre mulheres e homens </a:t>
            </a:r>
          </a:p>
          <a:p>
            <a:pPr marL="342900" indent="-342900">
              <a:buClr>
                <a:srgbClr val="3A3838"/>
              </a:buClr>
              <a:buSzPts val="2400"/>
              <a:buFont typeface="Arial"/>
              <a:buChar char="•"/>
            </a:pPr>
            <a:endParaRPr lang="pt-BR" sz="2200" dirty="0">
              <a:solidFill>
                <a:schemeClr val="tx1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>
              <a:buClr>
                <a:srgbClr val="3A3838"/>
              </a:buClr>
              <a:buSzPts val="2400"/>
            </a:pPr>
            <a:r>
              <a:rPr lang="pt-BR" sz="22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PPA 2024-2027 – Medida Institucional:</a:t>
            </a:r>
          </a:p>
          <a:p>
            <a:pPr>
              <a:buClr>
                <a:srgbClr val="3A3838"/>
              </a:buClr>
              <a:buSzPts val="2400"/>
            </a:pPr>
            <a:r>
              <a:rPr lang="pt-BR" sz="22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Plano de ação em cooperação com foco em combate ao racismo e justiça social, com MIR</a:t>
            </a:r>
            <a:endParaRPr sz="2200" dirty="0">
              <a:solidFill>
                <a:schemeClr val="tx1"/>
              </a:solidFill>
              <a:latin typeface="Gill Sans"/>
              <a:ea typeface="Gill Sans"/>
              <a:cs typeface="Gill Sans"/>
            </a:endParaRPr>
          </a:p>
        </p:txBody>
      </p:sp>
      <p:sp>
        <p:nvSpPr>
          <p:cNvPr id="377" name="Google Shape;377;p18"/>
          <p:cNvSpPr/>
          <p:nvPr/>
        </p:nvSpPr>
        <p:spPr>
          <a:xfrm>
            <a:off x="6922830" y="641370"/>
            <a:ext cx="2864459" cy="1092151"/>
          </a:xfrm>
          <a:prstGeom prst="rect">
            <a:avLst/>
          </a:prstGeom>
          <a:solidFill>
            <a:srgbClr val="E3E3D7"/>
          </a:solidFill>
          <a:ln>
            <a:noFill/>
          </a:ln>
        </p:spPr>
        <p:txBody>
          <a:bodyPr spcFirstLastPara="1" wrap="square" lIns="180000" tIns="45700" rIns="180000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b="1" dirty="0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53,84%</a:t>
            </a:r>
            <a:r>
              <a:rPr lang="pt-BR" sz="2200" dirty="0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 de mulheres,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inclusive em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 dirty="0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posições de chefia</a:t>
            </a:r>
            <a:endParaRPr sz="2200" dirty="0">
              <a:solidFill>
                <a:schemeClr val="tx1"/>
              </a:solidFill>
              <a:latin typeface="Gill Sans" panose="020B0604020202020204" charset="0"/>
            </a:endParaRPr>
          </a:p>
        </p:txBody>
      </p:sp>
      <p:sp>
        <p:nvSpPr>
          <p:cNvPr id="3" name="Google Shape;112;p20">
            <a:extLst>
              <a:ext uri="{FF2B5EF4-FFF2-40B4-BE49-F238E27FC236}">
                <a16:creationId xmlns:a16="http://schemas.microsoft.com/office/drawing/2014/main" id="{517FF193-DD00-D27F-F7C6-470FEAD665CB}"/>
              </a:ext>
            </a:extLst>
          </p:cNvPr>
          <p:cNvSpPr txBox="1">
            <a:spLocks/>
          </p:cNvSpPr>
          <p:nvPr/>
        </p:nvSpPr>
        <p:spPr>
          <a:xfrm>
            <a:off x="68826" y="167149"/>
            <a:ext cx="3991897" cy="106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>
                <a:solidFill>
                  <a:schemeClr val="accent2"/>
                </a:solidFill>
              </a:rPr>
              <a:t>   </a:t>
            </a:r>
            <a:r>
              <a:rPr lang="pt-BR" sz="3600" b="1" dirty="0">
                <a:solidFill>
                  <a:schemeClr val="tx1"/>
                </a:solidFill>
                <a:latin typeface="Gill Sans" panose="020B0604020202020204" charset="0"/>
              </a:rPr>
              <a:t>Diversidade</a:t>
            </a:r>
            <a:endParaRPr lang="pt-BR" sz="3600" dirty="0">
              <a:solidFill>
                <a:schemeClr val="tx1"/>
              </a:solidFill>
              <a:latin typeface="Gill Sans" panose="020B0604020202020204" charset="0"/>
            </a:endParaRPr>
          </a:p>
        </p:txBody>
      </p:sp>
      <p:pic>
        <p:nvPicPr>
          <p:cNvPr id="4" name="Google Shape;115;p3">
            <a:extLst>
              <a:ext uri="{FF2B5EF4-FFF2-40B4-BE49-F238E27FC236}">
                <a16:creationId xmlns:a16="http://schemas.microsoft.com/office/drawing/2014/main" id="{97E677DB-CDDF-17C1-BAD2-C2533F99AD7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96283" y="301214"/>
            <a:ext cx="1345599" cy="6668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"/>
          <p:cNvPicPr preferRelativeResize="0"/>
          <p:nvPr/>
        </p:nvPicPr>
        <p:blipFill rotWithShape="1">
          <a:blip r:embed="rId3">
            <a:alphaModFix/>
          </a:blip>
          <a:srcRect l="2309" t="1" r="25" b="-1874"/>
          <a:stretch/>
        </p:blipFill>
        <p:spPr>
          <a:xfrm>
            <a:off x="0" y="0"/>
            <a:ext cx="12188758" cy="6984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" descr="Uma imagem contendo Padrão do plano de fundo&#10;&#10;Descrição gerada automaticamente"/>
          <p:cNvPicPr preferRelativeResize="0"/>
          <p:nvPr/>
        </p:nvPicPr>
        <p:blipFill rotWithShape="1">
          <a:blip r:embed="rId4">
            <a:alphaModFix amt="54000"/>
          </a:blip>
          <a:srcRect/>
          <a:stretch/>
        </p:blipFill>
        <p:spPr>
          <a:xfrm flipH="1">
            <a:off x="1718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422;p21">
            <a:extLst>
              <a:ext uri="{FF2B5EF4-FFF2-40B4-BE49-F238E27FC236}">
                <a16:creationId xmlns:a16="http://schemas.microsoft.com/office/drawing/2014/main" id="{2F597CF3-6970-ABB4-6F27-07D6BA93CBB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015870" y="396652"/>
            <a:ext cx="1831793" cy="109190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ECB86B37-6568-87EC-C00A-275D9B5C3C63}"/>
              </a:ext>
            </a:extLst>
          </p:cNvPr>
          <p:cNvSpPr txBox="1"/>
          <p:nvPr/>
        </p:nvSpPr>
        <p:spPr>
          <a:xfrm>
            <a:off x="6843442" y="3138486"/>
            <a:ext cx="3921491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000" u="sng" dirty="0">
                <a:solidFill>
                  <a:schemeClr val="bg1"/>
                </a:solidFill>
                <a:latin typeface="Gill Sans" panose="020B060402020202020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www.facebook.com/ABCgovBr</a:t>
            </a:r>
            <a:endParaRPr lang="pt-BR" sz="2000" u="sng" dirty="0">
              <a:solidFill>
                <a:schemeClr val="bg1"/>
              </a:solidFill>
              <a:latin typeface="Gill Sans" panose="020B0604020202020204" charset="0"/>
            </a:endParaRPr>
          </a:p>
          <a:p>
            <a:pPr marL="0" indent="0">
              <a:buNone/>
            </a:pPr>
            <a:endParaRPr lang="pt-BR" sz="2000" u="sng" dirty="0">
              <a:solidFill>
                <a:schemeClr val="bg1"/>
              </a:solidFill>
              <a:latin typeface="Gill Sans" panose="020B0604020202020204" charset="0"/>
            </a:endParaRPr>
          </a:p>
          <a:p>
            <a:pPr marL="0" indent="0">
              <a:buNone/>
            </a:pPr>
            <a:r>
              <a:rPr lang="pt-BR" sz="2000" u="sng" dirty="0">
                <a:solidFill>
                  <a:schemeClr val="bg1"/>
                </a:solidFill>
                <a:latin typeface="Gill Sans" panose="020B0604020202020204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x.com/ABCgovBr</a:t>
            </a:r>
            <a:endParaRPr lang="pt-BR" sz="2000" u="sng" dirty="0">
              <a:solidFill>
                <a:schemeClr val="bg1"/>
              </a:solidFill>
              <a:latin typeface="Gill Sans" panose="020B0604020202020204" charset="0"/>
            </a:endParaRPr>
          </a:p>
          <a:p>
            <a:pPr marL="0" indent="0">
              <a:buNone/>
            </a:pPr>
            <a:endParaRPr lang="pt-BR" sz="2000" u="sng" dirty="0">
              <a:solidFill>
                <a:schemeClr val="bg1"/>
              </a:solidFill>
              <a:latin typeface="Gill Sans" panose="020B0604020202020204" charset="0"/>
            </a:endParaRPr>
          </a:p>
          <a:p>
            <a:pPr marL="0" indent="0">
              <a:buNone/>
            </a:pPr>
            <a:r>
              <a:rPr lang="pt-BR" sz="2000" u="sng" dirty="0">
                <a:solidFill>
                  <a:schemeClr val="bg1"/>
                </a:solidFill>
                <a:latin typeface="Gill Sans" panose="020B0604020202020204" charset="0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www.instagram.com/abcgovbr</a:t>
            </a:r>
            <a:endParaRPr lang="pt-BR" sz="2000" u="sng" dirty="0">
              <a:solidFill>
                <a:schemeClr val="bg1"/>
              </a:solidFill>
              <a:latin typeface="Gill Sans" panose="020B0604020202020204" charset="0"/>
            </a:endParaRPr>
          </a:p>
          <a:p>
            <a:pPr marL="0" indent="0">
              <a:buNone/>
            </a:pPr>
            <a:endParaRPr lang="pt-BR" sz="2000" u="sng" dirty="0">
              <a:solidFill>
                <a:schemeClr val="bg1"/>
              </a:solidFill>
              <a:latin typeface="Gill Sans" panose="020B0604020202020204" charset="0"/>
            </a:endParaRPr>
          </a:p>
          <a:p>
            <a:pPr marL="0" indent="0">
              <a:buNone/>
            </a:pPr>
            <a:r>
              <a:rPr lang="pt-BR" sz="2000" u="sng" dirty="0">
                <a:solidFill>
                  <a:schemeClr val="bg1"/>
                </a:solidFill>
                <a:latin typeface="Gill Sans" panose="020B0604020202020204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www.youtube.com/abccooperacao</a:t>
            </a:r>
            <a:endParaRPr lang="pt-BR" sz="2000" u="sng" dirty="0">
              <a:solidFill>
                <a:schemeClr val="bg1"/>
              </a:solidFill>
              <a:latin typeface="Gill Sans" panose="020B0604020202020204" charset="0"/>
            </a:endParaRPr>
          </a:p>
          <a:p>
            <a:pPr marL="0" indent="0">
              <a:buNone/>
            </a:pPr>
            <a:endParaRPr lang="pt-BR" sz="2000" u="sng" dirty="0">
              <a:solidFill>
                <a:schemeClr val="bg1"/>
              </a:solidFill>
              <a:latin typeface="Gill Sans" panose="020B0604020202020204" charset="0"/>
            </a:endParaRPr>
          </a:p>
          <a:p>
            <a:pPr marL="0" indent="0">
              <a:buNone/>
            </a:pPr>
            <a:r>
              <a:rPr lang="pt-BR" sz="2000" u="sng" dirty="0">
                <a:solidFill>
                  <a:schemeClr val="bg1"/>
                </a:solidFill>
                <a:latin typeface="Gill Sans" panose="020B0604020202020204" charset="0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www.flickr.com/photos/abcgovbr</a:t>
            </a:r>
            <a:endParaRPr lang="pt-BR" sz="1400" dirty="0">
              <a:solidFill>
                <a:srgbClr val="FF0000"/>
              </a:solidFill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D2ED79B-7DDD-D501-DCC1-E031DEBF7ACB}"/>
              </a:ext>
            </a:extLst>
          </p:cNvPr>
          <p:cNvSpPr txBox="1"/>
          <p:nvPr/>
        </p:nvSpPr>
        <p:spPr>
          <a:xfrm>
            <a:off x="2650317" y="4369592"/>
            <a:ext cx="28326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000" b="1" u="sng" dirty="0">
                <a:solidFill>
                  <a:schemeClr val="bg1"/>
                </a:solidFill>
                <a:latin typeface="Gill Sans" panose="020B0604020202020204" charset="0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</a:t>
            </a:r>
            <a:r>
              <a:rPr lang="pt-BR" sz="2000" b="1" u="sng" dirty="0">
                <a:solidFill>
                  <a:schemeClr val="bg1"/>
                </a:solidFill>
                <a:latin typeface="Gill Sans" panose="020B0604020202020204" charset="0"/>
              </a:rPr>
              <a:t>gov.br/abc</a:t>
            </a:r>
          </a:p>
        </p:txBody>
      </p:sp>
      <p:pic>
        <p:nvPicPr>
          <p:cNvPr id="19" name="Google Shape;432;p21" descr="Link com preenchimento sólido">
            <a:extLst>
              <a:ext uri="{FF2B5EF4-FFF2-40B4-BE49-F238E27FC236}">
                <a16:creationId xmlns:a16="http://schemas.microsoft.com/office/drawing/2014/main" id="{EFEB5C7C-7F20-48AE-6C96-C4747119EC41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44637" y="4442066"/>
            <a:ext cx="240790" cy="24079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435;p21">
            <a:extLst>
              <a:ext uri="{FF2B5EF4-FFF2-40B4-BE49-F238E27FC236}">
                <a16:creationId xmlns:a16="http://schemas.microsoft.com/office/drawing/2014/main" id="{2AC58B99-DB5B-70CE-5446-51A0D88755D2}"/>
              </a:ext>
            </a:extLst>
          </p:cNvPr>
          <p:cNvSpPr/>
          <p:nvPr/>
        </p:nvSpPr>
        <p:spPr>
          <a:xfrm>
            <a:off x="1777223" y="4369592"/>
            <a:ext cx="385738" cy="385738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Google Shape;430;p21">
            <a:extLst>
              <a:ext uri="{FF2B5EF4-FFF2-40B4-BE49-F238E27FC236}">
                <a16:creationId xmlns:a16="http://schemas.microsoft.com/office/drawing/2014/main" id="{2C475B21-57B9-56D2-B77A-8EFD97BC5075}"/>
              </a:ext>
            </a:extLst>
          </p:cNvPr>
          <p:cNvSpPr txBox="1"/>
          <p:nvPr/>
        </p:nvSpPr>
        <p:spPr>
          <a:xfrm>
            <a:off x="125864" y="1050188"/>
            <a:ext cx="782134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2F2F2"/>
                </a:solidFill>
                <a:latin typeface="Gill Sans"/>
                <a:ea typeface="Gill Sans"/>
                <a:cs typeface="Gill Sans"/>
                <a:sym typeface="Gill Sans"/>
              </a:rPr>
              <a:t>Acompanhe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2F2F2"/>
                </a:solidFill>
                <a:latin typeface="Gill Sans"/>
                <a:ea typeface="Gill Sans"/>
                <a:cs typeface="Gill Sans"/>
                <a:sym typeface="Gill Sans"/>
              </a:rPr>
              <a:t>as realizações da cooperação brasileira no mundo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2F2F2"/>
                </a:solidFill>
                <a:latin typeface="Gill Sans"/>
                <a:ea typeface="Gill Sans"/>
                <a:cs typeface="Gill Sans"/>
                <a:sym typeface="Gill Sans"/>
              </a:rPr>
              <a:t>através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2F2F2"/>
                </a:solidFill>
                <a:latin typeface="Gill Sans"/>
                <a:ea typeface="Gill Sans"/>
                <a:cs typeface="Gill Sans"/>
                <a:sym typeface="Gill Sans"/>
              </a:rPr>
              <a:t>do website e das redes sociais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pt-BR" sz="2000" b="1" dirty="0">
              <a:solidFill>
                <a:srgbClr val="F2F2F2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2F2F2"/>
                </a:solidFill>
                <a:latin typeface="Gill Sans"/>
                <a:ea typeface="Gill Sans"/>
                <a:cs typeface="Gill Sans"/>
                <a:sym typeface="Gill Sans"/>
              </a:rPr>
              <a:t>Atualizados diariamente</a:t>
            </a:r>
          </a:p>
        </p:txBody>
      </p:sp>
    </p:spTree>
    <p:extLst>
      <p:ext uri="{BB962C8B-B14F-4D97-AF65-F5344CB8AC3E}">
        <p14:creationId xmlns:p14="http://schemas.microsoft.com/office/powerpoint/2010/main" val="2116547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 l="80" t="-70" r="1106" b="16230"/>
          <a:stretch/>
        </p:blipFill>
        <p:spPr>
          <a:xfrm>
            <a:off x="0" y="0"/>
            <a:ext cx="12169302" cy="6817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CE33B73A-9371-30C5-CAAD-C189948E4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2451"/>
            <a:ext cx="12192000" cy="6857999"/>
          </a:xfrm>
          <a:prstGeom prst="rect">
            <a:avLst/>
          </a:prstGeom>
        </p:spPr>
      </p:pic>
      <p:pic>
        <p:nvPicPr>
          <p:cNvPr id="422" name="Google Shape;422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33704" y="396652"/>
            <a:ext cx="1713959" cy="92653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430;p21"/>
          <p:cNvSpPr txBox="1"/>
          <p:nvPr/>
        </p:nvSpPr>
        <p:spPr>
          <a:xfrm>
            <a:off x="1877178" y="3786610"/>
            <a:ext cx="429748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2F2F2"/>
                </a:solidFill>
                <a:latin typeface="Gill Sans"/>
                <a:ea typeface="Gill Sans"/>
                <a:cs typeface="Gill Sans"/>
                <a:sym typeface="Gill Sans"/>
              </a:rPr>
              <a:t>andreia.rigueira@itamaraty.gov.br</a:t>
            </a:r>
          </a:p>
        </p:txBody>
      </p:sp>
      <p:sp>
        <p:nvSpPr>
          <p:cNvPr id="3" name="Google Shape;430;p21">
            <a:extLst>
              <a:ext uri="{FF2B5EF4-FFF2-40B4-BE49-F238E27FC236}">
                <a16:creationId xmlns:a16="http://schemas.microsoft.com/office/drawing/2014/main" id="{70379E66-900B-3D8A-AFDD-9B6B761BF2AD}"/>
              </a:ext>
            </a:extLst>
          </p:cNvPr>
          <p:cNvSpPr txBox="1"/>
          <p:nvPr/>
        </p:nvSpPr>
        <p:spPr>
          <a:xfrm>
            <a:off x="6438682" y="3795847"/>
            <a:ext cx="436697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2F2F2"/>
                </a:solidFill>
                <a:latin typeface="Gill Sans"/>
                <a:ea typeface="Gill Sans"/>
                <a:cs typeface="Gill Sans"/>
                <a:sym typeface="Gill Sans"/>
              </a:rPr>
              <a:t>juliana.fronzaglia@itamaraty.gov.br</a:t>
            </a:r>
          </a:p>
        </p:txBody>
      </p:sp>
      <p:sp>
        <p:nvSpPr>
          <p:cNvPr id="4" name="Google Shape;436;p21">
            <a:extLst>
              <a:ext uri="{FF2B5EF4-FFF2-40B4-BE49-F238E27FC236}">
                <a16:creationId xmlns:a16="http://schemas.microsoft.com/office/drawing/2014/main" id="{450992F8-82B2-12E1-3E73-F77D83AF6F64}"/>
              </a:ext>
            </a:extLst>
          </p:cNvPr>
          <p:cNvSpPr/>
          <p:nvPr/>
        </p:nvSpPr>
        <p:spPr>
          <a:xfrm>
            <a:off x="1198949" y="3840310"/>
            <a:ext cx="385738" cy="396954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433;p21" descr="Envelope estrutura de tópicos">
            <a:extLst>
              <a:ext uri="{FF2B5EF4-FFF2-40B4-BE49-F238E27FC236}">
                <a16:creationId xmlns:a16="http://schemas.microsoft.com/office/drawing/2014/main" id="{001F9A80-52C5-EEEF-0559-65A5B6884B6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59383" y="3906352"/>
            <a:ext cx="264870" cy="2648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36;p21">
            <a:extLst>
              <a:ext uri="{FF2B5EF4-FFF2-40B4-BE49-F238E27FC236}">
                <a16:creationId xmlns:a16="http://schemas.microsoft.com/office/drawing/2014/main" id="{07299E19-8796-AC4D-86AF-B8CFC2C8FCC6}"/>
              </a:ext>
            </a:extLst>
          </p:cNvPr>
          <p:cNvSpPr/>
          <p:nvPr/>
        </p:nvSpPr>
        <p:spPr>
          <a:xfrm>
            <a:off x="1198949" y="4435161"/>
            <a:ext cx="385738" cy="396954"/>
          </a:xfrm>
          <a:prstGeom prst="ellipse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430;p21">
            <a:extLst>
              <a:ext uri="{FF2B5EF4-FFF2-40B4-BE49-F238E27FC236}">
                <a16:creationId xmlns:a16="http://schemas.microsoft.com/office/drawing/2014/main" id="{13B60D60-C26A-D429-BCC1-4FB0A89A8469}"/>
              </a:ext>
            </a:extLst>
          </p:cNvPr>
          <p:cNvSpPr txBox="1"/>
          <p:nvPr/>
        </p:nvSpPr>
        <p:spPr>
          <a:xfrm>
            <a:off x="6450032" y="4348205"/>
            <a:ext cx="38355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2F2F2"/>
                </a:solidFill>
                <a:latin typeface="Gill Sans"/>
                <a:ea typeface="Gill Sans"/>
                <a:cs typeface="Gill Sans"/>
                <a:sym typeface="Gill Sans"/>
              </a:rPr>
              <a:t>61 2030 9660</a:t>
            </a:r>
          </a:p>
        </p:txBody>
      </p:sp>
      <p:sp>
        <p:nvSpPr>
          <p:cNvPr id="9" name="Google Shape;430;p21">
            <a:extLst>
              <a:ext uri="{FF2B5EF4-FFF2-40B4-BE49-F238E27FC236}">
                <a16:creationId xmlns:a16="http://schemas.microsoft.com/office/drawing/2014/main" id="{EB1AB58A-CE4B-04DC-5045-1E97146985C1}"/>
              </a:ext>
            </a:extLst>
          </p:cNvPr>
          <p:cNvSpPr txBox="1"/>
          <p:nvPr/>
        </p:nvSpPr>
        <p:spPr>
          <a:xfrm>
            <a:off x="1877177" y="4511257"/>
            <a:ext cx="3835545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2F2F2"/>
                </a:solidFill>
                <a:latin typeface="Gill Sans"/>
                <a:ea typeface="Gill Sans"/>
                <a:cs typeface="Gill Sans"/>
                <a:sym typeface="Gill Sans"/>
              </a:rPr>
              <a:t>61 2030 5729</a:t>
            </a:r>
          </a:p>
        </p:txBody>
      </p:sp>
      <p:pic>
        <p:nvPicPr>
          <p:cNvPr id="10" name="Google Shape;434;p21" descr="Destinatário estrutura de tópicos">
            <a:extLst>
              <a:ext uri="{FF2B5EF4-FFF2-40B4-BE49-F238E27FC236}">
                <a16:creationId xmlns:a16="http://schemas.microsoft.com/office/drawing/2014/main" id="{D864D201-5D9D-DC24-4FAA-4760C6F07B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59383" y="4511617"/>
            <a:ext cx="266593" cy="26659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30;p21">
            <a:extLst>
              <a:ext uri="{FF2B5EF4-FFF2-40B4-BE49-F238E27FC236}">
                <a16:creationId xmlns:a16="http://schemas.microsoft.com/office/drawing/2014/main" id="{40D599D2-069E-7074-AAAB-01DA6FF27B53}"/>
              </a:ext>
            </a:extLst>
          </p:cNvPr>
          <p:cNvSpPr txBox="1"/>
          <p:nvPr/>
        </p:nvSpPr>
        <p:spPr>
          <a:xfrm>
            <a:off x="1080763" y="1779463"/>
            <a:ext cx="6735881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2F2F2"/>
                </a:solidFill>
                <a:latin typeface="Gill Sans"/>
                <a:ea typeface="Gill Sans"/>
                <a:cs typeface="Gill Sans"/>
                <a:sym typeface="Gill Sans"/>
              </a:rPr>
              <a:t>Coordenação-Geral de Planejamento e Comunicação</a:t>
            </a:r>
          </a:p>
        </p:txBody>
      </p:sp>
      <p:sp>
        <p:nvSpPr>
          <p:cNvPr id="12" name="Google Shape;430;p21">
            <a:extLst>
              <a:ext uri="{FF2B5EF4-FFF2-40B4-BE49-F238E27FC236}">
                <a16:creationId xmlns:a16="http://schemas.microsoft.com/office/drawing/2014/main" id="{DE77F84D-4345-CFEC-D9C7-811F3D12B92D}"/>
              </a:ext>
            </a:extLst>
          </p:cNvPr>
          <p:cNvSpPr txBox="1"/>
          <p:nvPr/>
        </p:nvSpPr>
        <p:spPr>
          <a:xfrm>
            <a:off x="1877177" y="3248619"/>
            <a:ext cx="335358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2F2F2"/>
                </a:solidFill>
                <a:latin typeface="Gill Sans"/>
                <a:ea typeface="Gill Sans"/>
                <a:cs typeface="Gill Sans"/>
                <a:sym typeface="Gill Sans"/>
              </a:rPr>
              <a:t>Coordenadora-Geral</a:t>
            </a:r>
          </a:p>
        </p:txBody>
      </p:sp>
      <p:sp>
        <p:nvSpPr>
          <p:cNvPr id="13" name="Google Shape;430;p21">
            <a:extLst>
              <a:ext uri="{FF2B5EF4-FFF2-40B4-BE49-F238E27FC236}">
                <a16:creationId xmlns:a16="http://schemas.microsoft.com/office/drawing/2014/main" id="{20A3CA50-5D5C-F29F-8700-C5AF6C914910}"/>
              </a:ext>
            </a:extLst>
          </p:cNvPr>
          <p:cNvSpPr txBox="1"/>
          <p:nvPr/>
        </p:nvSpPr>
        <p:spPr>
          <a:xfrm>
            <a:off x="6450032" y="3184518"/>
            <a:ext cx="3353583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rgbClr val="F2F2F2"/>
                </a:solidFill>
                <a:latin typeface="Gill Sans"/>
                <a:ea typeface="Gill Sans"/>
                <a:cs typeface="Gill Sans"/>
                <a:sym typeface="Gill Sans"/>
              </a:rPr>
              <a:t>Gerente</a:t>
            </a:r>
          </a:p>
        </p:txBody>
      </p:sp>
    </p:spTree>
    <p:extLst>
      <p:ext uri="{BB962C8B-B14F-4D97-AF65-F5344CB8AC3E}">
        <p14:creationId xmlns:p14="http://schemas.microsoft.com/office/powerpoint/2010/main" val="2487732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0;p2">
            <a:extLst>
              <a:ext uri="{FF2B5EF4-FFF2-40B4-BE49-F238E27FC236}">
                <a16:creationId xmlns:a16="http://schemas.microsoft.com/office/drawing/2014/main" id="{CBC43476-364B-0778-1C5E-089C664921C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309" t="61666" r="25" b="12130"/>
          <a:stretch/>
        </p:blipFill>
        <p:spPr>
          <a:xfrm>
            <a:off x="0" y="0"/>
            <a:ext cx="12188758" cy="1796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01;p2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F7A98064-9208-254F-07F2-1779228B9538}"/>
              </a:ext>
            </a:extLst>
          </p:cNvPr>
          <p:cNvPicPr preferRelativeResize="0"/>
          <p:nvPr/>
        </p:nvPicPr>
        <p:blipFill rotWithShape="1">
          <a:blip r:embed="rId4">
            <a:alphaModFix amt="54000"/>
          </a:blip>
          <a:srcRect/>
          <a:stretch/>
        </p:blipFill>
        <p:spPr>
          <a:xfrm flipH="1">
            <a:off x="0" y="0"/>
            <a:ext cx="12192000" cy="1796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22;p21">
            <a:extLst>
              <a:ext uri="{FF2B5EF4-FFF2-40B4-BE49-F238E27FC236}">
                <a16:creationId xmlns:a16="http://schemas.microsoft.com/office/drawing/2014/main" id="{B15AF03D-341D-AEE2-379E-B4587A866DEF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33704" y="396652"/>
            <a:ext cx="1713959" cy="92653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66;p10">
            <a:extLst>
              <a:ext uri="{FF2B5EF4-FFF2-40B4-BE49-F238E27FC236}">
                <a16:creationId xmlns:a16="http://schemas.microsoft.com/office/drawing/2014/main" id="{CBC84715-72D7-D8D8-B3D5-44560A34B93A}"/>
              </a:ext>
            </a:extLst>
          </p:cNvPr>
          <p:cNvSpPr txBox="1"/>
          <p:nvPr/>
        </p:nvSpPr>
        <p:spPr>
          <a:xfrm>
            <a:off x="678467" y="467840"/>
            <a:ext cx="9360760" cy="651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rtl="0">
              <a:lnSpc>
                <a:spcPct val="100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Inserção no PPA</a:t>
            </a:r>
            <a:endParaRPr sz="3600" dirty="0"/>
          </a:p>
        </p:txBody>
      </p:sp>
      <p:sp>
        <p:nvSpPr>
          <p:cNvPr id="9" name="Google Shape;130;p22">
            <a:extLst>
              <a:ext uri="{FF2B5EF4-FFF2-40B4-BE49-F238E27FC236}">
                <a16:creationId xmlns:a16="http://schemas.microsoft.com/office/drawing/2014/main" id="{434823A8-C331-612A-ADD6-AA1E338729D2}"/>
              </a:ext>
            </a:extLst>
          </p:cNvPr>
          <p:cNvSpPr txBox="1"/>
          <p:nvPr/>
        </p:nvSpPr>
        <p:spPr>
          <a:xfrm>
            <a:off x="678467" y="1913839"/>
            <a:ext cx="4044800" cy="38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sz="2267" dirty="0">
              <a:solidFill>
                <a:srgbClr val="0F0F0F"/>
              </a:solidFill>
              <a:highlight>
                <a:schemeClr val="accent6"/>
              </a:highlight>
            </a:endParaRPr>
          </a:p>
          <a:p>
            <a:endParaRPr sz="2267" dirty="0">
              <a:solidFill>
                <a:srgbClr val="0F0F0F"/>
              </a:solidFill>
              <a:highlight>
                <a:schemeClr val="accent6"/>
              </a:highlight>
            </a:endParaRPr>
          </a:p>
          <a:p>
            <a:endParaRPr sz="2267" dirty="0">
              <a:solidFill>
                <a:srgbClr val="0F0F0F"/>
              </a:solidFill>
              <a:highlight>
                <a:schemeClr val="accent6"/>
              </a:highlight>
            </a:endParaRPr>
          </a:p>
          <a:p>
            <a:endParaRPr sz="2267" dirty="0">
              <a:solidFill>
                <a:srgbClr val="0F0F0F"/>
              </a:solidFill>
              <a:highlight>
                <a:schemeClr val="accent6"/>
              </a:highlight>
            </a:endParaRPr>
          </a:p>
          <a:p>
            <a:endParaRPr sz="2267" dirty="0">
              <a:solidFill>
                <a:srgbClr val="0F0F0F"/>
              </a:solidFill>
              <a:highlight>
                <a:schemeClr val="accent6"/>
              </a:highlight>
            </a:endParaRPr>
          </a:p>
          <a:p>
            <a:endParaRPr sz="2267" dirty="0">
              <a:solidFill>
                <a:srgbClr val="0F0F0F"/>
              </a:solidFill>
              <a:highlight>
                <a:schemeClr val="accent6"/>
              </a:highlight>
            </a:endParaRPr>
          </a:p>
          <a:p>
            <a:endParaRPr sz="2267" dirty="0">
              <a:solidFill>
                <a:srgbClr val="0F0F0F"/>
              </a:solidFill>
              <a:highlight>
                <a:schemeClr val="accent6"/>
              </a:highlight>
            </a:endParaRPr>
          </a:p>
        </p:txBody>
      </p:sp>
      <p:sp>
        <p:nvSpPr>
          <p:cNvPr id="139" name="Google Shape;139;p23"/>
          <p:cNvSpPr txBox="1"/>
          <p:nvPr/>
        </p:nvSpPr>
        <p:spPr>
          <a:xfrm>
            <a:off x="690840" y="2071428"/>
            <a:ext cx="10822693" cy="41251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en" sz="2200" b="1" dirty="0">
                <a:solidFill>
                  <a:srgbClr val="0F0F0F"/>
                </a:solidFill>
                <a:latin typeface="Gill Sans" panose="020B0604020202020204" charset="0"/>
              </a:rPr>
              <a:t>PPA 2024-2027</a:t>
            </a:r>
            <a:endParaRPr sz="2200" b="1" dirty="0">
              <a:solidFill>
                <a:srgbClr val="0F0F0F"/>
              </a:solidFill>
              <a:latin typeface="Gill Sans" panose="020B0604020202020204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pt-BR" sz="2200" dirty="0">
                <a:solidFill>
                  <a:srgbClr val="0F0F0F"/>
                </a:solidFill>
                <a:latin typeface="Gill Sans" panose="020B0604020202020204" charset="0"/>
              </a:rPr>
              <a:t>    </a:t>
            </a:r>
            <a:endParaRPr sz="2200" dirty="0">
              <a:solidFill>
                <a:srgbClr val="0F0F0F"/>
              </a:solidFill>
              <a:latin typeface="Gill Sans" panose="020B0604020202020204" charset="0"/>
            </a:endParaRPr>
          </a:p>
          <a:p>
            <a:pPr>
              <a:buClr>
                <a:schemeClr val="dk1"/>
              </a:buClr>
              <a:buSzPts val="1100"/>
            </a:pPr>
            <a:r>
              <a:rPr lang="en" sz="2200" dirty="0">
                <a:solidFill>
                  <a:srgbClr val="0F0F0F"/>
                </a:solidFill>
                <a:latin typeface="Gill Sans" panose="020B0604020202020204" charset="0"/>
              </a:rPr>
              <a:t>Programa “</a:t>
            </a:r>
            <a:r>
              <a:rPr lang="pt-BR" sz="2200" dirty="0">
                <a:latin typeface="Gill Sans" panose="020B0604020202020204" charset="0"/>
              </a:rPr>
              <a:t>Relações internacionais e </a:t>
            </a:r>
            <a:r>
              <a:rPr lang="pt-BR" sz="2200" dirty="0">
                <a:solidFill>
                  <a:schemeClr val="tx1"/>
                </a:solidFill>
                <a:latin typeface="Gill Sans" panose="020B0604020202020204" charset="0"/>
              </a:rPr>
              <a:t>assistência a brasileiras e brasileiros no </a:t>
            </a:r>
            <a:r>
              <a:rPr lang="pt-BR" sz="2200" dirty="0">
                <a:latin typeface="Gill Sans" panose="020B0604020202020204" charset="0"/>
              </a:rPr>
              <a:t>exterior</a:t>
            </a:r>
            <a:r>
              <a:rPr lang="en" sz="2200" dirty="0">
                <a:solidFill>
                  <a:srgbClr val="0F0F0F"/>
                </a:solidFill>
                <a:latin typeface="Gill Sans" panose="020B0604020202020204" charset="0"/>
              </a:rPr>
              <a:t>”</a:t>
            </a:r>
          </a:p>
          <a:p>
            <a:pPr>
              <a:buClr>
                <a:schemeClr val="dk1"/>
              </a:buClr>
              <a:buSzPts val="1100"/>
            </a:pPr>
            <a:r>
              <a:rPr lang="en" sz="2200" dirty="0">
                <a:solidFill>
                  <a:srgbClr val="0F0F0F"/>
                </a:solidFill>
                <a:latin typeface="Gill Sans" panose="020B0604020202020204" charset="0"/>
              </a:rPr>
              <a:t>       </a:t>
            </a:r>
            <a:endParaRPr sz="2200" dirty="0">
              <a:solidFill>
                <a:srgbClr val="0F0F0F"/>
              </a:solidFill>
              <a:latin typeface="Gill Sans" panose="020B0604020202020204" charset="0"/>
            </a:endParaRPr>
          </a:p>
          <a:p>
            <a:r>
              <a:rPr lang="en" sz="2200" dirty="0">
                <a:solidFill>
                  <a:srgbClr val="0F0F0F"/>
                </a:solidFill>
                <a:latin typeface="Gill Sans" panose="020B0604020202020204" charset="0"/>
              </a:rPr>
              <a:t>Objetivo Específico 8 </a:t>
            </a:r>
          </a:p>
          <a:p>
            <a:r>
              <a:rPr lang="en" sz="2200" dirty="0">
                <a:solidFill>
                  <a:srgbClr val="0F0F0F"/>
                </a:solidFill>
                <a:latin typeface="Gill Sans" panose="020B0604020202020204" charset="0"/>
              </a:rPr>
              <a:t>“</a:t>
            </a:r>
            <a:r>
              <a:rPr lang="pt-BR" sz="2200" dirty="0">
                <a:latin typeface="Gill Sans" panose="020B0604020202020204" charset="0"/>
              </a:rPr>
              <a:t>Ampliar ações de cooperação técnica e humanitária</a:t>
            </a:r>
            <a:r>
              <a:rPr lang="en" sz="2200" dirty="0">
                <a:solidFill>
                  <a:srgbClr val="0F0F0F"/>
                </a:solidFill>
                <a:latin typeface="Gill Sans" panose="020B0604020202020204" charset="0"/>
              </a:rPr>
              <a:t>”</a:t>
            </a:r>
          </a:p>
          <a:p>
            <a:r>
              <a:rPr lang="pt-BR" sz="2200" dirty="0">
                <a:solidFill>
                  <a:schemeClr val="tx1"/>
                </a:solidFill>
                <a:latin typeface="Gill Sans" panose="020B0604020202020204" charset="0"/>
              </a:rPr>
              <a:t>               </a:t>
            </a:r>
          </a:p>
          <a:p>
            <a:r>
              <a:rPr lang="pt-BR" sz="2200" dirty="0">
                <a:solidFill>
                  <a:schemeClr val="tx1"/>
                </a:solidFill>
                <a:latin typeface="Gill Sans" panose="020B0604020202020204" charset="0"/>
              </a:rPr>
              <a:t>Estruturar e consolidar a cooperação técnica, humanitária e educacional, principalmente na vertente do Brasil para o exterior, com vistas a promover o desenvolvimento sustentável e ampliar a inserção internacional do Brasil.</a:t>
            </a:r>
          </a:p>
        </p:txBody>
      </p:sp>
      <p:pic>
        <p:nvPicPr>
          <p:cNvPr id="2" name="Google Shape;285;p11">
            <a:extLst>
              <a:ext uri="{FF2B5EF4-FFF2-40B4-BE49-F238E27FC236}">
                <a16:creationId xmlns:a16="http://schemas.microsoft.com/office/drawing/2014/main" id="{672B9101-26F5-8A33-B8F5-B81FFA4E15B2}"/>
              </a:ext>
            </a:extLst>
          </p:cNvPr>
          <p:cNvPicPr preferRelativeResize="0"/>
          <p:nvPr/>
        </p:nvPicPr>
        <p:blipFill rotWithShape="1">
          <a:blip r:embed="rId6">
            <a:alphaModFix amt="5000"/>
          </a:blip>
          <a:srcRect r="78712" b="71152"/>
          <a:stretch/>
        </p:blipFill>
        <p:spPr>
          <a:xfrm>
            <a:off x="8213161" y="4071833"/>
            <a:ext cx="3978839" cy="2815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7285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4"/>
          <p:cNvSpPr txBox="1"/>
          <p:nvPr/>
        </p:nvSpPr>
        <p:spPr>
          <a:xfrm>
            <a:off x="634998" y="2821634"/>
            <a:ext cx="4616624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dk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A ABC foi criada em 1987</a:t>
            </a:r>
            <a:endParaRPr sz="2400" dirty="0">
              <a:latin typeface="Gill Sans" panose="020B060402020202020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Gill Sans" panose="020B0604020202020204" charset="0"/>
              <a:ea typeface="Gill Sans"/>
              <a:cs typeface="Gill Sans"/>
              <a:sym typeface="Gill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dk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É responsável por </a:t>
            </a:r>
          </a:p>
          <a:p>
            <a:pPr lvl="0"/>
            <a:r>
              <a:rPr lang="pt-BR" sz="2400" dirty="0">
                <a:solidFill>
                  <a:schemeClr val="dk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negociar, planejar, aprovar, </a:t>
            </a:r>
          </a:p>
          <a:p>
            <a:pPr lvl="0"/>
            <a:r>
              <a:rPr lang="pt-BR" sz="2400" dirty="0">
                <a:solidFill>
                  <a:schemeClr val="dk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coordenar, acompanhar e avaliar </a:t>
            </a:r>
          </a:p>
          <a:p>
            <a:pPr lvl="0"/>
            <a:r>
              <a:rPr lang="pt-BR" sz="2400" dirty="0">
                <a:solidFill>
                  <a:schemeClr val="dk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os projetos e ações da cooperação internacional do Brasil</a:t>
            </a:r>
            <a:endParaRPr sz="2400" dirty="0">
              <a:latin typeface="Gill Sans" panose="020B0604020202020204" charset="0"/>
            </a:endParaRPr>
          </a:p>
        </p:txBody>
      </p:sp>
      <p:pic>
        <p:nvPicPr>
          <p:cNvPr id="4" name="Imagem 3" descr="Grupo de pessoas sentadas ao redor de um parque&#10;&#10;Descrição gerada automaticamente com confiança média">
            <a:extLst>
              <a:ext uri="{FF2B5EF4-FFF2-40B4-BE49-F238E27FC236}">
                <a16:creationId xmlns:a16="http://schemas.microsoft.com/office/drawing/2014/main" id="{2D17C6B0-79D2-20AD-97BE-31677DF90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643" y="1705233"/>
            <a:ext cx="6870357" cy="5152768"/>
          </a:xfrm>
          <a:prstGeom prst="rect">
            <a:avLst/>
          </a:prstGeom>
        </p:spPr>
      </p:pic>
      <p:sp>
        <p:nvSpPr>
          <p:cNvPr id="6" name="Google Shape;266;p10">
            <a:extLst>
              <a:ext uri="{FF2B5EF4-FFF2-40B4-BE49-F238E27FC236}">
                <a16:creationId xmlns:a16="http://schemas.microsoft.com/office/drawing/2014/main" id="{AF48D819-2453-D84E-695F-0D6D55B94C76}"/>
              </a:ext>
            </a:extLst>
          </p:cNvPr>
          <p:cNvSpPr txBox="1"/>
          <p:nvPr/>
        </p:nvSpPr>
        <p:spPr>
          <a:xfrm>
            <a:off x="571242" y="616340"/>
            <a:ext cx="9360760" cy="651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rtl="0">
              <a:lnSpc>
                <a:spcPct val="100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Mandato</a:t>
            </a:r>
            <a:endParaRPr sz="3600" dirty="0">
              <a:solidFill>
                <a:schemeClr val="tx1"/>
              </a:solidFill>
            </a:endParaRPr>
          </a:p>
        </p:txBody>
      </p:sp>
      <p:pic>
        <p:nvPicPr>
          <p:cNvPr id="7" name="Google Shape;134;p5">
            <a:extLst>
              <a:ext uri="{FF2B5EF4-FFF2-40B4-BE49-F238E27FC236}">
                <a16:creationId xmlns:a16="http://schemas.microsoft.com/office/drawing/2014/main" id="{6E454C67-5E06-E5B5-30A1-67C43E9482F4}"/>
              </a:ext>
            </a:extLst>
          </p:cNvPr>
          <p:cNvPicPr preferRelativeResize="0"/>
          <p:nvPr/>
        </p:nvPicPr>
        <p:blipFill rotWithShape="1">
          <a:blip r:embed="rId4">
            <a:alphaModFix amt="39000"/>
          </a:blip>
          <a:srcRect/>
          <a:stretch/>
        </p:blipFill>
        <p:spPr>
          <a:xfrm>
            <a:off x="10413402" y="296395"/>
            <a:ext cx="1411965" cy="6458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6"/>
          <p:cNvPicPr preferRelativeResize="0"/>
          <p:nvPr/>
        </p:nvPicPr>
        <p:blipFill rotWithShape="1">
          <a:blip r:embed="rId3">
            <a:alphaModFix amt="5000"/>
          </a:blip>
          <a:srcRect r="78712" b="71152"/>
          <a:stretch/>
        </p:blipFill>
        <p:spPr>
          <a:xfrm>
            <a:off x="8213161" y="4039188"/>
            <a:ext cx="3978839" cy="2815573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6"/>
          <p:cNvSpPr txBox="1"/>
          <p:nvPr/>
        </p:nvSpPr>
        <p:spPr>
          <a:xfrm>
            <a:off x="569146" y="350622"/>
            <a:ext cx="5399540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Estrutura</a:t>
            </a:r>
            <a:endParaRPr b="1" dirty="0">
              <a:solidFill>
                <a:schemeClr val="tx1"/>
              </a:solidFill>
            </a:endParaRPr>
          </a:p>
        </p:txBody>
      </p:sp>
      <p:grpSp>
        <p:nvGrpSpPr>
          <p:cNvPr id="168" name="Google Shape;168;p6"/>
          <p:cNvGrpSpPr/>
          <p:nvPr/>
        </p:nvGrpSpPr>
        <p:grpSpPr>
          <a:xfrm>
            <a:off x="8044937" y="2369927"/>
            <a:ext cx="3693171" cy="2852983"/>
            <a:chOff x="8044937" y="2369927"/>
            <a:chExt cx="3693171" cy="2852983"/>
          </a:xfrm>
        </p:grpSpPr>
        <p:sp>
          <p:nvSpPr>
            <p:cNvPr id="169" name="Google Shape;169;p6"/>
            <p:cNvSpPr/>
            <p:nvPr/>
          </p:nvSpPr>
          <p:spPr>
            <a:xfrm>
              <a:off x="8044938" y="3783041"/>
              <a:ext cx="3693170" cy="1439868"/>
            </a:xfrm>
            <a:prstGeom prst="round2SameRect">
              <a:avLst>
                <a:gd name="adj1" fmla="val 0"/>
                <a:gd name="adj2" fmla="val 5772"/>
              </a:avLst>
            </a:prstGeom>
            <a:solidFill>
              <a:srgbClr val="E3E3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6"/>
            <p:cNvSpPr/>
            <p:nvPr/>
          </p:nvSpPr>
          <p:spPr>
            <a:xfrm>
              <a:off x="8044937" y="2369927"/>
              <a:ext cx="3693171" cy="2852983"/>
            </a:xfrm>
            <a:prstGeom prst="roundRect">
              <a:avLst>
                <a:gd name="adj" fmla="val 3910"/>
              </a:avLst>
            </a:prstGeom>
            <a:noFill/>
            <a:ln w="28575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1" name="Google Shape;171;p6"/>
            <p:cNvGrpSpPr/>
            <p:nvPr/>
          </p:nvGrpSpPr>
          <p:grpSpPr>
            <a:xfrm>
              <a:off x="8316818" y="3002181"/>
              <a:ext cx="3149407" cy="1688848"/>
              <a:chOff x="7670781" y="3038939"/>
              <a:chExt cx="3149407" cy="1688848"/>
            </a:xfrm>
          </p:grpSpPr>
          <p:sp>
            <p:nvSpPr>
              <p:cNvPr id="172" name="Google Shape;172;p6"/>
              <p:cNvSpPr txBox="1"/>
              <p:nvPr/>
            </p:nvSpPr>
            <p:spPr>
              <a:xfrm>
                <a:off x="8087504" y="3038939"/>
                <a:ext cx="2154342" cy="64633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3600" b="1" dirty="0">
                    <a:solidFill>
                      <a:schemeClr val="tx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128</a:t>
                </a:r>
                <a:endParaRPr sz="4400" b="1" dirty="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73" name="Google Shape;173;p6"/>
              <p:cNvSpPr txBox="1"/>
              <p:nvPr/>
            </p:nvSpPr>
            <p:spPr>
              <a:xfrm>
                <a:off x="7670781" y="4143052"/>
                <a:ext cx="314940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3200" b="1" dirty="0">
                    <a:solidFill>
                      <a:schemeClr val="tx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Funcionários</a:t>
                </a:r>
                <a:endParaRPr sz="3200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176" name="Google Shape;176;p6"/>
          <p:cNvGrpSpPr/>
          <p:nvPr/>
        </p:nvGrpSpPr>
        <p:grpSpPr>
          <a:xfrm>
            <a:off x="4159481" y="2365111"/>
            <a:ext cx="3696272" cy="2854800"/>
            <a:chOff x="4159481" y="2365111"/>
            <a:chExt cx="3696272" cy="2854800"/>
          </a:xfrm>
        </p:grpSpPr>
        <p:sp>
          <p:nvSpPr>
            <p:cNvPr id="177" name="Google Shape;177;p6"/>
            <p:cNvSpPr/>
            <p:nvPr/>
          </p:nvSpPr>
          <p:spPr>
            <a:xfrm>
              <a:off x="4159481" y="3780043"/>
              <a:ext cx="3693600" cy="1439868"/>
            </a:xfrm>
            <a:prstGeom prst="round2SameRect">
              <a:avLst>
                <a:gd name="adj1" fmla="val 0"/>
                <a:gd name="adj2" fmla="val 5772"/>
              </a:avLst>
            </a:prstGeom>
            <a:solidFill>
              <a:srgbClr val="E3E3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4162153" y="2365111"/>
              <a:ext cx="3693600" cy="2854800"/>
            </a:xfrm>
            <a:prstGeom prst="roundRect">
              <a:avLst>
                <a:gd name="adj" fmla="val 3910"/>
              </a:avLst>
            </a:prstGeom>
            <a:noFill/>
            <a:ln w="28575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79" name="Google Shape;179;p6"/>
            <p:cNvGrpSpPr/>
            <p:nvPr/>
          </p:nvGrpSpPr>
          <p:grpSpPr>
            <a:xfrm>
              <a:off x="4570502" y="2616787"/>
              <a:ext cx="3014383" cy="2320723"/>
              <a:chOff x="3982926" y="2865245"/>
              <a:chExt cx="3014383" cy="2320723"/>
            </a:xfrm>
          </p:grpSpPr>
          <p:sp>
            <p:nvSpPr>
              <p:cNvPr id="180" name="Google Shape;180;p6"/>
              <p:cNvSpPr txBox="1"/>
              <p:nvPr/>
            </p:nvSpPr>
            <p:spPr>
              <a:xfrm>
                <a:off x="4124323" y="2865245"/>
                <a:ext cx="2574977" cy="5847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3200" b="1" dirty="0">
                    <a:solidFill>
                      <a:schemeClr val="tx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Direção</a:t>
                </a:r>
                <a:endParaRPr sz="3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1" name="Google Shape;181;p6"/>
              <p:cNvSpPr txBox="1"/>
              <p:nvPr/>
            </p:nvSpPr>
            <p:spPr>
              <a:xfrm>
                <a:off x="4397736" y="4151996"/>
                <a:ext cx="2154342" cy="6462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3600" b="1" dirty="0">
                    <a:solidFill>
                      <a:schemeClr val="tx1"/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rPr>
                  <a:t>11</a:t>
                </a:r>
                <a:endParaRPr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82" name="Google Shape;182;p6"/>
              <p:cNvSpPr txBox="1"/>
              <p:nvPr/>
            </p:nvSpPr>
            <p:spPr>
              <a:xfrm>
                <a:off x="3982926" y="4724303"/>
                <a:ext cx="3014383" cy="46166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2400" dirty="0">
                    <a:solidFill>
                      <a:schemeClr val="tx1"/>
                    </a:solidFill>
                    <a:latin typeface="Gill Sans"/>
                    <a:ea typeface="Gill Sans"/>
                    <a:cs typeface="Gill Sans"/>
                    <a:sym typeface="Gill Sans"/>
                  </a:rPr>
                  <a:t>Equipes de trabalho</a:t>
                </a:r>
                <a:endParaRPr sz="2400" dirty="0">
                  <a:solidFill>
                    <a:schemeClr val="tx1"/>
                  </a:solidFill>
                  <a:latin typeface="Gill Sans"/>
                  <a:ea typeface="Gill Sans"/>
                  <a:cs typeface="Gill Sans"/>
                  <a:sym typeface="Gill Sans"/>
                </a:endParaRPr>
              </a:p>
            </p:txBody>
          </p:sp>
          <p:sp>
            <p:nvSpPr>
              <p:cNvPr id="183" name="Google Shape;183;p6"/>
              <p:cNvSpPr txBox="1"/>
              <p:nvPr/>
            </p:nvSpPr>
            <p:spPr>
              <a:xfrm>
                <a:off x="5295695" y="3335734"/>
                <a:ext cx="358423" cy="76944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pt-BR" sz="4400" b="1" dirty="0">
                    <a:solidFill>
                      <a:schemeClr val="bg1">
                        <a:lumMod val="50000"/>
                      </a:schemeClr>
                    </a:solidFill>
                    <a:latin typeface="Open Sans ExtraBold"/>
                    <a:ea typeface="Open Sans ExtraBold"/>
                    <a:cs typeface="Open Sans ExtraBold"/>
                    <a:sym typeface="Open Sans ExtraBold"/>
                  </a:rPr>
                  <a:t>+</a:t>
                </a:r>
                <a:endParaRPr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p:grpSp>
      </p:grpSp>
      <p:grpSp>
        <p:nvGrpSpPr>
          <p:cNvPr id="184" name="Google Shape;184;p6"/>
          <p:cNvGrpSpPr/>
          <p:nvPr/>
        </p:nvGrpSpPr>
        <p:grpSpPr>
          <a:xfrm>
            <a:off x="309522" y="2401221"/>
            <a:ext cx="3693600" cy="2854800"/>
            <a:chOff x="279369" y="2372925"/>
            <a:chExt cx="3693600" cy="2854800"/>
          </a:xfrm>
        </p:grpSpPr>
        <p:sp>
          <p:nvSpPr>
            <p:cNvPr id="185" name="Google Shape;185;p6"/>
            <p:cNvSpPr/>
            <p:nvPr/>
          </p:nvSpPr>
          <p:spPr>
            <a:xfrm>
              <a:off x="314833" y="3780044"/>
              <a:ext cx="3655464" cy="1439868"/>
            </a:xfrm>
            <a:prstGeom prst="round2SameRect">
              <a:avLst>
                <a:gd name="adj1" fmla="val 0"/>
                <a:gd name="adj2" fmla="val 5772"/>
              </a:avLst>
            </a:prstGeom>
            <a:solidFill>
              <a:srgbClr val="E3E3D7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279369" y="2372925"/>
              <a:ext cx="3693600" cy="2854800"/>
            </a:xfrm>
            <a:prstGeom prst="roundRect">
              <a:avLst>
                <a:gd name="adj" fmla="val 3910"/>
              </a:avLst>
            </a:prstGeom>
            <a:noFill/>
            <a:ln w="28575" cap="flat" cmpd="sng">
              <a:solidFill>
                <a:srgbClr val="3A3838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9" name="Google Shape;189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9966" y="2410351"/>
              <a:ext cx="653852" cy="136969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" name="Google Shape;188;p6">
            <a:extLst>
              <a:ext uri="{FF2B5EF4-FFF2-40B4-BE49-F238E27FC236}">
                <a16:creationId xmlns:a16="http://schemas.microsoft.com/office/drawing/2014/main" id="{C3A46B8D-E3DE-346E-1042-0087AC82B6C7}"/>
              </a:ext>
            </a:extLst>
          </p:cNvPr>
          <p:cNvSpPr txBox="1"/>
          <p:nvPr/>
        </p:nvSpPr>
        <p:spPr>
          <a:xfrm>
            <a:off x="1690897" y="2655721"/>
            <a:ext cx="1934307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dirty="0" err="1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Secretaria-Geral</a:t>
            </a:r>
            <a:endParaRPr sz="3200" dirty="0">
              <a:solidFill>
                <a:schemeClr val="tx1"/>
              </a:solidFill>
            </a:endParaRPr>
          </a:p>
        </p:txBody>
      </p:sp>
      <p:sp>
        <p:nvSpPr>
          <p:cNvPr id="4" name="Google Shape;182;p6">
            <a:extLst>
              <a:ext uri="{FF2B5EF4-FFF2-40B4-BE49-F238E27FC236}">
                <a16:creationId xmlns:a16="http://schemas.microsoft.com/office/drawing/2014/main" id="{F94232B6-D722-FDDA-1768-94D0F40EDE33}"/>
              </a:ext>
            </a:extLst>
          </p:cNvPr>
          <p:cNvSpPr txBox="1"/>
          <p:nvPr/>
        </p:nvSpPr>
        <p:spPr>
          <a:xfrm>
            <a:off x="691206" y="4229405"/>
            <a:ext cx="3014383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Integra a SG do MRE</a:t>
            </a:r>
            <a:endParaRPr sz="2400" dirty="0">
              <a:solidFill>
                <a:schemeClr val="tx1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pic>
        <p:nvPicPr>
          <p:cNvPr id="5" name="Google Shape;134;p5">
            <a:extLst>
              <a:ext uri="{FF2B5EF4-FFF2-40B4-BE49-F238E27FC236}">
                <a16:creationId xmlns:a16="http://schemas.microsoft.com/office/drawing/2014/main" id="{799B97B3-118F-8DC1-6B92-9BFB784FFBF2}"/>
              </a:ext>
            </a:extLst>
          </p:cNvPr>
          <p:cNvPicPr preferRelativeResize="0"/>
          <p:nvPr/>
        </p:nvPicPr>
        <p:blipFill rotWithShape="1">
          <a:blip r:embed="rId5">
            <a:alphaModFix amt="39000"/>
          </a:blip>
          <a:srcRect/>
          <a:stretch/>
        </p:blipFill>
        <p:spPr>
          <a:xfrm>
            <a:off x="10413402" y="296395"/>
            <a:ext cx="1411965" cy="64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85;p11">
            <a:extLst>
              <a:ext uri="{FF2B5EF4-FFF2-40B4-BE49-F238E27FC236}">
                <a16:creationId xmlns:a16="http://schemas.microsoft.com/office/drawing/2014/main" id="{1947195D-D052-76B6-EAB7-F46DC6857D4B}"/>
              </a:ext>
            </a:extLst>
          </p:cNvPr>
          <p:cNvPicPr preferRelativeResize="0"/>
          <p:nvPr/>
        </p:nvPicPr>
        <p:blipFill rotWithShape="1">
          <a:blip r:embed="rId3">
            <a:alphaModFix amt="5000"/>
          </a:blip>
          <a:srcRect r="78712" b="71152"/>
          <a:stretch/>
        </p:blipFill>
        <p:spPr>
          <a:xfrm>
            <a:off x="8213161" y="4071833"/>
            <a:ext cx="3978839" cy="2815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"/>
            <a:ext cx="12209411" cy="1822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0" descr="Uma imagem contendo Padrão do plano de fundo&#10;&#10;Descrição gerada automaticamente"/>
          <p:cNvPicPr preferRelativeResize="0"/>
          <p:nvPr/>
        </p:nvPicPr>
        <p:blipFill rotWithShape="1">
          <a:blip r:embed="rId4">
            <a:alphaModFix amt="54000"/>
          </a:blip>
          <a:srcRect/>
          <a:stretch/>
        </p:blipFill>
        <p:spPr>
          <a:xfrm flipH="1">
            <a:off x="-3" y="-7159"/>
            <a:ext cx="12209411" cy="1822736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0"/>
          <p:cNvSpPr txBox="1"/>
          <p:nvPr/>
        </p:nvSpPr>
        <p:spPr>
          <a:xfrm>
            <a:off x="514760" y="534213"/>
            <a:ext cx="6965638" cy="651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rtl="0">
              <a:lnSpc>
                <a:spcPct val="1006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chemeClr val="lt1"/>
                </a:solidFill>
                <a:latin typeface="Gill Sans"/>
                <a:ea typeface="Gill Sans"/>
                <a:cs typeface="Gill Sans"/>
                <a:sym typeface="Gill Sans"/>
              </a:rPr>
              <a:t>Tipos de cooperação</a:t>
            </a:r>
            <a:endParaRPr sz="3600" dirty="0"/>
          </a:p>
        </p:txBody>
      </p:sp>
      <p:cxnSp>
        <p:nvCxnSpPr>
          <p:cNvPr id="267" name="Google Shape;267;p10"/>
          <p:cNvCxnSpPr/>
          <p:nvPr/>
        </p:nvCxnSpPr>
        <p:spPr>
          <a:xfrm>
            <a:off x="5590239" y="0"/>
            <a:ext cx="1011523" cy="0"/>
          </a:xfrm>
          <a:prstGeom prst="straightConnector1">
            <a:avLst/>
          </a:prstGeom>
          <a:noFill/>
          <a:ln w="85725" cap="flat" cmpd="sng">
            <a:solidFill>
              <a:srgbClr val="F8F6F3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68" name="Google Shape;268;p10"/>
          <p:cNvSpPr txBox="1"/>
          <p:nvPr/>
        </p:nvSpPr>
        <p:spPr>
          <a:xfrm>
            <a:off x="512475" y="2874771"/>
            <a:ext cx="5296674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285750" indent="-285750">
              <a:buClr>
                <a:srgbClr val="3A3838"/>
              </a:buClr>
              <a:buSzPts val="1600"/>
              <a:buFont typeface="Arial"/>
              <a:buChar char="•"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Do Brasil para o exterior (Sul-Sul): </a:t>
            </a:r>
          </a:p>
          <a:p>
            <a:pPr>
              <a:buClr>
                <a:srgbClr val="3A3838"/>
              </a:buClr>
              <a:buSzPts val="1600"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    realizar programas, projetos e ações</a:t>
            </a:r>
          </a:p>
          <a:p>
            <a:pPr>
              <a:buClr>
                <a:srgbClr val="3A3838"/>
              </a:buClr>
              <a:buSzPts val="1600"/>
            </a:pPr>
            <a:endParaRPr sz="1800" dirty="0">
              <a:solidFill>
                <a:schemeClr val="tx1"/>
              </a:solidFill>
              <a:latin typeface="Gill Sans"/>
              <a:ea typeface="Gill Sans"/>
              <a:cs typeface="Gill Sans"/>
            </a:endParaRPr>
          </a:p>
          <a:p>
            <a:pPr marL="285750" indent="-285750">
              <a:buClr>
                <a:srgbClr val="3A3838"/>
              </a:buClr>
              <a:buSzPts val="1600"/>
              <a:buFont typeface="Arial"/>
              <a:buChar char="•"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Do exterior para o Brasil</a:t>
            </a:r>
          </a:p>
          <a:p>
            <a:pPr>
              <a:buClr>
                <a:srgbClr val="3A3838"/>
              </a:buClr>
              <a:buSzPts val="1600"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    negociar e acompanhar projetos </a:t>
            </a:r>
          </a:p>
          <a:p>
            <a:pPr>
              <a:buClr>
                <a:srgbClr val="3A3838"/>
              </a:buClr>
              <a:buSzPts val="1600"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    </a:t>
            </a:r>
            <a:endParaRPr lang="pt-BR" sz="1800" dirty="0">
              <a:solidFill>
                <a:schemeClr val="tx1"/>
              </a:solidFill>
              <a:latin typeface="Gill Sans"/>
              <a:ea typeface="Gill Sans"/>
              <a:cs typeface="Gill Sans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pt-BR" sz="2000" dirty="0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Orçamento</a:t>
            </a:r>
            <a:r>
              <a:rPr lang="pt-BR" sz="2000" dirty="0">
                <a:solidFill>
                  <a:schemeClr val="tx1"/>
                </a:solidFill>
                <a:latin typeface="Gill Sans" panose="020B0604020202020204" charset="0"/>
                <a:ea typeface="Gill Sans"/>
                <a:cs typeface="Calibri" panose="020F0502020204030204" pitchFamily="34" charset="0"/>
                <a:sym typeface="Gill Sans"/>
              </a:rPr>
              <a:t> para 2024 (LOA): </a:t>
            </a:r>
            <a:r>
              <a:rPr lang="pt-BR" sz="2000" dirty="0">
                <a:solidFill>
                  <a:schemeClr val="tx1"/>
                </a:solidFill>
                <a:latin typeface="Gill Sans" panose="020B0604020202020204" charset="0"/>
                <a:ea typeface="Gill Sans"/>
                <a:cs typeface="Gill Sans"/>
                <a:sym typeface="Gill Sans"/>
              </a:rPr>
              <a:t>USD 5 milhões</a:t>
            </a:r>
            <a:endParaRPr lang="pt-BR" sz="2000" dirty="0">
              <a:solidFill>
                <a:schemeClr val="tx1"/>
              </a:solidFill>
              <a:latin typeface="Gill Sans" panose="020B0604020202020204" charset="0"/>
              <a:ea typeface="Gill Sans"/>
              <a:cs typeface="Gill Sans"/>
            </a:endParaRPr>
          </a:p>
        </p:txBody>
      </p:sp>
      <p:pic>
        <p:nvPicPr>
          <p:cNvPr id="270" name="Google Shape;270;p10" descr="Aperto de mão estrutura de tópicos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2475" y="1806570"/>
            <a:ext cx="831273" cy="831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10" descr="Mão aberta com planta estrutura de tópico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24695" y="1822737"/>
            <a:ext cx="755703" cy="755703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0"/>
          <p:cNvSpPr txBox="1"/>
          <p:nvPr/>
        </p:nvSpPr>
        <p:spPr>
          <a:xfrm>
            <a:off x="928113" y="2006278"/>
            <a:ext cx="3240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Cooperação técnica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76" name="Google Shape;276;p10"/>
          <p:cNvSpPr txBox="1"/>
          <p:nvPr/>
        </p:nvSpPr>
        <p:spPr>
          <a:xfrm>
            <a:off x="6207256" y="2682852"/>
            <a:ext cx="5296674" cy="36317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285750" indent="-285750">
              <a:buClr>
                <a:srgbClr val="3A3838"/>
              </a:buClr>
              <a:buSzPts val="1600"/>
              <a:buFont typeface="Arial"/>
              <a:buChar char="•"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Doações de </a:t>
            </a:r>
            <a:r>
              <a:rPr lang="pt-BR" sz="2000" dirty="0" err="1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ítens</a:t>
            </a: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 emergenciais:</a:t>
            </a:r>
          </a:p>
          <a:p>
            <a:pPr>
              <a:buClr>
                <a:srgbClr val="3A3838"/>
              </a:buClr>
              <a:buSzPts val="1600"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     alimentos </a:t>
            </a:r>
          </a:p>
          <a:p>
            <a:pPr>
              <a:buClr>
                <a:srgbClr val="3A3838"/>
              </a:buClr>
              <a:buSzPts val="1600"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     equipamentos</a:t>
            </a:r>
          </a:p>
          <a:p>
            <a:pPr>
              <a:buClr>
                <a:srgbClr val="3A3838"/>
              </a:buClr>
              <a:buSzPts val="1600"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     medicamentos </a:t>
            </a:r>
          </a:p>
          <a:p>
            <a:pPr>
              <a:buClr>
                <a:srgbClr val="3A3838"/>
              </a:buClr>
              <a:buSzPts val="1600"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     </a:t>
            </a:r>
            <a:r>
              <a:rPr lang="pt-BR" sz="2000" dirty="0" err="1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ítens</a:t>
            </a: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 do setor de saúde</a:t>
            </a:r>
            <a:r>
              <a:rPr lang="pt-BR" sz="18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</a:p>
          <a:p>
            <a:pPr>
              <a:buClr>
                <a:srgbClr val="3A3838"/>
              </a:buClr>
              <a:buSzPts val="1600"/>
            </a:pPr>
            <a:endParaRPr sz="1800" dirty="0">
              <a:solidFill>
                <a:schemeClr val="tx1"/>
              </a:solidFill>
              <a:latin typeface="Gill Sans"/>
              <a:ea typeface="Gill Sans"/>
              <a:cs typeface="Gill Sans"/>
            </a:endParaRPr>
          </a:p>
          <a:p>
            <a:pPr marL="285750" indent="-285750">
              <a:buClr>
                <a:srgbClr val="3A3838"/>
              </a:buClr>
              <a:buSzPts val="1600"/>
              <a:buFont typeface="Arial"/>
              <a:buChar char="•"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Operações multidisciplinares especiais </a:t>
            </a:r>
          </a:p>
          <a:p>
            <a:pPr>
              <a:buClr>
                <a:srgbClr val="3A3838"/>
              </a:buClr>
              <a:buSzPts val="1600"/>
            </a:pPr>
            <a:r>
              <a:rPr lang="pt-BR" sz="18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     Força Nacional - MJSP</a:t>
            </a:r>
          </a:p>
          <a:p>
            <a:pPr>
              <a:buClr>
                <a:srgbClr val="3A3838"/>
              </a:buClr>
              <a:buSzPts val="1600"/>
            </a:pPr>
            <a:r>
              <a:rPr lang="pt-BR" sz="18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     bombeiros   </a:t>
            </a:r>
          </a:p>
          <a:p>
            <a:pPr>
              <a:buClr>
                <a:srgbClr val="3A3838"/>
              </a:buClr>
              <a:buSzPts val="1600"/>
            </a:pPr>
            <a:r>
              <a:rPr lang="pt-BR" sz="1800" dirty="0">
                <a:solidFill>
                  <a:schemeClr val="tx1"/>
                </a:solidFill>
                <a:latin typeface="Gill Sans"/>
                <a:ea typeface="Gill Sans"/>
                <a:cs typeface="Gill Sans"/>
              </a:rPr>
              <a:t>     servidores especialistas do MS, MIDR</a:t>
            </a:r>
          </a:p>
          <a:p>
            <a:pPr>
              <a:buClr>
                <a:srgbClr val="3A3838"/>
              </a:buClr>
              <a:buSzPts val="1600"/>
            </a:pPr>
            <a:endParaRPr sz="1800" dirty="0">
              <a:solidFill>
                <a:schemeClr val="tx1"/>
              </a:solidFill>
              <a:latin typeface="Gill Sans"/>
              <a:ea typeface="Gill Sans"/>
              <a:cs typeface="Gill Sans"/>
            </a:endParaRPr>
          </a:p>
          <a:p>
            <a:pPr marL="285750" indent="-285750">
              <a:buClr>
                <a:schemeClr val="dk1"/>
              </a:buClr>
              <a:buSzPts val="1600"/>
              <a:buFont typeface="Arial"/>
              <a:buChar char="•"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Orçamento</a:t>
            </a:r>
            <a:r>
              <a:rPr lang="pt-BR" sz="2000" dirty="0">
                <a:solidFill>
                  <a:schemeClr val="tx1"/>
                </a:solidFill>
                <a:latin typeface="Calibri" panose="020F0502020204030204" pitchFamily="34" charset="0"/>
                <a:ea typeface="Gill Sans"/>
                <a:cs typeface="Calibri" panose="020F0502020204030204" pitchFamily="34" charset="0"/>
                <a:sym typeface="Gill Sans"/>
              </a:rPr>
              <a:t> para 2024 (LOA): </a:t>
            </a: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USD 3,6 milhões</a:t>
            </a:r>
            <a:endParaRPr lang="pt-BR" sz="2000" dirty="0">
              <a:solidFill>
                <a:schemeClr val="tx1"/>
              </a:solidFill>
              <a:latin typeface="Gill Sans"/>
              <a:ea typeface="Gill Sans"/>
              <a:cs typeface="Gill Sans"/>
              <a:sym typeface="Calibri"/>
            </a:endParaRPr>
          </a:p>
        </p:txBody>
      </p:sp>
      <p:sp>
        <p:nvSpPr>
          <p:cNvPr id="277" name="Google Shape;277;p10"/>
          <p:cNvSpPr txBox="1"/>
          <p:nvPr/>
        </p:nvSpPr>
        <p:spPr>
          <a:xfrm>
            <a:off x="7480398" y="1962702"/>
            <a:ext cx="3240000" cy="4000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Cooperação humanitária</a:t>
            </a:r>
            <a:endParaRPr dirty="0">
              <a:solidFill>
                <a:schemeClr val="tx1"/>
              </a:solidFill>
            </a:endParaRPr>
          </a:p>
        </p:txBody>
      </p:sp>
      <p:pic>
        <p:nvPicPr>
          <p:cNvPr id="2" name="Google Shape;422;p21">
            <a:extLst>
              <a:ext uri="{FF2B5EF4-FFF2-40B4-BE49-F238E27FC236}">
                <a16:creationId xmlns:a16="http://schemas.microsoft.com/office/drawing/2014/main" id="{25DA6020-4424-7BCC-68B0-9DF9BBB38C2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33704" y="396652"/>
            <a:ext cx="1713959" cy="926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85;p11">
            <a:extLst>
              <a:ext uri="{FF2B5EF4-FFF2-40B4-BE49-F238E27FC236}">
                <a16:creationId xmlns:a16="http://schemas.microsoft.com/office/drawing/2014/main" id="{73A964B3-DBD1-BC1C-0C45-437471F0B993}"/>
              </a:ext>
            </a:extLst>
          </p:cNvPr>
          <p:cNvPicPr preferRelativeResize="0"/>
          <p:nvPr/>
        </p:nvPicPr>
        <p:blipFill rotWithShape="1">
          <a:blip r:embed="rId8">
            <a:alphaModFix amt="5000"/>
          </a:blip>
          <a:srcRect r="78712" b="71152"/>
          <a:stretch/>
        </p:blipFill>
        <p:spPr>
          <a:xfrm>
            <a:off x="8213161" y="4071833"/>
            <a:ext cx="3978839" cy="2815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7"/>
          <p:cNvSpPr txBox="1"/>
          <p:nvPr/>
        </p:nvSpPr>
        <p:spPr>
          <a:xfrm>
            <a:off x="651416" y="357405"/>
            <a:ext cx="6653424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600" b="1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Coordenações-Gerais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99" name="Google Shape;199;p7"/>
          <p:cNvSpPr/>
          <p:nvPr/>
        </p:nvSpPr>
        <p:spPr>
          <a:xfrm>
            <a:off x="4639507" y="1622396"/>
            <a:ext cx="3266881" cy="1086018"/>
          </a:xfrm>
          <a:prstGeom prst="roundRect">
            <a:avLst>
              <a:gd name="adj" fmla="val 3910"/>
            </a:avLst>
          </a:prstGeom>
          <a:noFill/>
          <a:ln w="2857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CG de Cooperação Técnica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e Parcerias com Países Desenvolvidos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200" name="Google Shape;200;p7"/>
          <p:cNvSpPr/>
          <p:nvPr/>
        </p:nvSpPr>
        <p:spPr>
          <a:xfrm>
            <a:off x="8476575" y="1659881"/>
            <a:ext cx="2728643" cy="988106"/>
          </a:xfrm>
          <a:prstGeom prst="roundRect">
            <a:avLst>
              <a:gd name="adj" fmla="val 3910"/>
            </a:avLst>
          </a:prstGeom>
          <a:noFill/>
          <a:ln w="2857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CG de Cooperação Humanitária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201" name="Google Shape;201;p7"/>
          <p:cNvSpPr/>
          <p:nvPr/>
        </p:nvSpPr>
        <p:spPr>
          <a:xfrm>
            <a:off x="651414" y="2787174"/>
            <a:ext cx="3417905" cy="720537"/>
          </a:xfrm>
          <a:prstGeom prst="roundRect">
            <a:avLst>
              <a:gd name="adj" fmla="val 3910"/>
            </a:avLst>
          </a:prstGeom>
          <a:noFill/>
          <a:ln w="2857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CG de Cooperação Técnica com África, Ásia e Oceania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202" name="Google Shape;202;p7"/>
          <p:cNvSpPr/>
          <p:nvPr/>
        </p:nvSpPr>
        <p:spPr>
          <a:xfrm>
            <a:off x="4639506" y="2908301"/>
            <a:ext cx="3266881" cy="774804"/>
          </a:xfrm>
          <a:prstGeom prst="roundRect">
            <a:avLst>
              <a:gd name="adj" fmla="val 3910"/>
            </a:avLst>
          </a:prstGeom>
          <a:noFill/>
          <a:ln w="2857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CG de Cooperação Técnica Multilateral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203" name="Google Shape;203;p7"/>
          <p:cNvSpPr/>
          <p:nvPr/>
        </p:nvSpPr>
        <p:spPr>
          <a:xfrm>
            <a:off x="8476574" y="3147442"/>
            <a:ext cx="2728643" cy="988106"/>
          </a:xfrm>
          <a:prstGeom prst="roundRect">
            <a:avLst>
              <a:gd name="adj" fmla="val 3910"/>
            </a:avLst>
          </a:prstGeom>
          <a:noFill/>
          <a:ln w="2857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CG de Planejamento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e Comunicação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204" name="Google Shape;204;p7"/>
          <p:cNvSpPr/>
          <p:nvPr/>
        </p:nvSpPr>
        <p:spPr>
          <a:xfrm>
            <a:off x="651415" y="1622396"/>
            <a:ext cx="3417905" cy="988106"/>
          </a:xfrm>
          <a:prstGeom prst="roundRect">
            <a:avLst>
              <a:gd name="adj" fmla="val 3910"/>
            </a:avLst>
          </a:prstGeom>
          <a:noFill/>
          <a:ln w="2857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CG de Cooperação Técnica com América Latina, Caribe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e Europa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205" name="Google Shape;205;p7"/>
          <p:cNvSpPr/>
          <p:nvPr/>
        </p:nvSpPr>
        <p:spPr>
          <a:xfrm>
            <a:off x="4904802" y="3863864"/>
            <a:ext cx="3023430" cy="1086018"/>
          </a:xfrm>
          <a:prstGeom prst="roundRect">
            <a:avLst>
              <a:gd name="adj" fmla="val 3910"/>
            </a:avLst>
          </a:prstGeom>
          <a:noFill/>
          <a:ln w="2857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Cooperação Técnica Trilateral Sul-Sul com Organismos Internacionais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206" name="Google Shape;206;p7"/>
          <p:cNvSpPr/>
          <p:nvPr/>
        </p:nvSpPr>
        <p:spPr>
          <a:xfrm>
            <a:off x="8476574" y="4635003"/>
            <a:ext cx="2728644" cy="988106"/>
          </a:xfrm>
          <a:prstGeom prst="roundRect">
            <a:avLst>
              <a:gd name="adj" fmla="val 3910"/>
            </a:avLst>
          </a:prstGeom>
          <a:noFill/>
          <a:ln w="2857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CG de Administração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e Orçamento 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207" name="Google Shape;207;p7"/>
          <p:cNvSpPr/>
          <p:nvPr/>
        </p:nvSpPr>
        <p:spPr>
          <a:xfrm>
            <a:off x="1183386" y="4945964"/>
            <a:ext cx="2871805" cy="1086018"/>
          </a:xfrm>
          <a:prstGeom prst="roundRect">
            <a:avLst>
              <a:gd name="adj" fmla="val 3910"/>
            </a:avLst>
          </a:prstGeom>
          <a:noFill/>
          <a:ln w="2857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Cooperação Técnica com Países de Língua Oficial Portuguesa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208" name="Google Shape;208;p7"/>
          <p:cNvSpPr/>
          <p:nvPr/>
        </p:nvSpPr>
        <p:spPr>
          <a:xfrm>
            <a:off x="4630497" y="5130641"/>
            <a:ext cx="3275890" cy="774804"/>
          </a:xfrm>
          <a:prstGeom prst="roundRect">
            <a:avLst>
              <a:gd name="adj" fmla="val 3910"/>
            </a:avLst>
          </a:prstGeom>
          <a:noFill/>
          <a:ln w="2857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CG de Cooperação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para Agricultura Familiar</a:t>
            </a:r>
            <a:endParaRPr sz="2000" dirty="0">
              <a:solidFill>
                <a:schemeClr val="tx1"/>
              </a:solidFill>
            </a:endParaRPr>
          </a:p>
        </p:txBody>
      </p:sp>
      <p:sp>
        <p:nvSpPr>
          <p:cNvPr id="209" name="Google Shape;209;p7"/>
          <p:cNvSpPr/>
          <p:nvPr/>
        </p:nvSpPr>
        <p:spPr>
          <a:xfrm>
            <a:off x="1197514" y="3684383"/>
            <a:ext cx="2871805" cy="1086018"/>
          </a:xfrm>
          <a:prstGeom prst="roundRect">
            <a:avLst>
              <a:gd name="adj" fmla="val 3910"/>
            </a:avLst>
          </a:prstGeom>
          <a:noFill/>
          <a:ln w="28575" cap="flat" cmpd="sng">
            <a:solidFill>
              <a:srgbClr val="3A38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dirty="0">
                <a:solidFill>
                  <a:schemeClr val="tx1"/>
                </a:solidFill>
                <a:latin typeface="Gill Sans"/>
                <a:ea typeface="Gill Sans"/>
                <a:cs typeface="Gill Sans"/>
                <a:sym typeface="Gill Sans"/>
              </a:rPr>
              <a:t>Cooperação Técnica com a Comunidade de Países de Língua Portuguesa</a:t>
            </a:r>
            <a:endParaRPr sz="2000" dirty="0">
              <a:solidFill>
                <a:schemeClr val="tx1"/>
              </a:solidFill>
            </a:endParaRPr>
          </a:p>
        </p:txBody>
      </p:sp>
      <p:pic>
        <p:nvPicPr>
          <p:cNvPr id="2" name="Google Shape;134;p5">
            <a:extLst>
              <a:ext uri="{FF2B5EF4-FFF2-40B4-BE49-F238E27FC236}">
                <a16:creationId xmlns:a16="http://schemas.microsoft.com/office/drawing/2014/main" id="{A5958F88-BFAA-ED1C-35E8-02AEFF83CD91}"/>
              </a:ext>
            </a:extLst>
          </p:cNvPr>
          <p:cNvPicPr preferRelativeResize="0"/>
          <p:nvPr/>
        </p:nvPicPr>
        <p:blipFill rotWithShape="1">
          <a:blip r:embed="rId3">
            <a:alphaModFix amt="39000"/>
          </a:blip>
          <a:srcRect/>
          <a:stretch/>
        </p:blipFill>
        <p:spPr>
          <a:xfrm>
            <a:off x="10413402" y="296395"/>
            <a:ext cx="1411965" cy="645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85;p11">
            <a:extLst>
              <a:ext uri="{FF2B5EF4-FFF2-40B4-BE49-F238E27FC236}">
                <a16:creationId xmlns:a16="http://schemas.microsoft.com/office/drawing/2014/main" id="{E49F0C2B-43B5-D613-0FF1-F877C79AC75D}"/>
              </a:ext>
            </a:extLst>
          </p:cNvPr>
          <p:cNvPicPr preferRelativeResize="0"/>
          <p:nvPr/>
        </p:nvPicPr>
        <p:blipFill rotWithShape="1">
          <a:blip r:embed="rId4">
            <a:alphaModFix amt="5000"/>
          </a:blip>
          <a:srcRect r="78712" b="71152"/>
          <a:stretch/>
        </p:blipFill>
        <p:spPr>
          <a:xfrm>
            <a:off x="8213161" y="4071833"/>
            <a:ext cx="3978839" cy="2815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360800" cy="106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l"/>
            <a:r>
              <a:rPr lang="pt-BR" sz="3600" b="1" dirty="0">
                <a:solidFill>
                  <a:schemeClr val="accent2"/>
                </a:solidFill>
                <a:latin typeface="Gill Sans" panose="020B0604020202020204" charset="0"/>
              </a:rPr>
              <a:t>   </a:t>
            </a:r>
            <a:r>
              <a:rPr lang="pt-BR" sz="3600" b="1" dirty="0">
                <a:solidFill>
                  <a:schemeClr val="tx1"/>
                </a:solidFill>
                <a:latin typeface="Gill Sans" panose="020B0604020202020204" charset="0"/>
              </a:rPr>
              <a:t>Cooperação técnica</a:t>
            </a:r>
            <a:endParaRPr sz="3600" b="1" dirty="0">
              <a:solidFill>
                <a:schemeClr val="tx1"/>
              </a:solidFill>
              <a:latin typeface="Gill Sans" panose="020B0604020202020204" charset="0"/>
            </a:endParaRPr>
          </a:p>
        </p:txBody>
      </p:sp>
      <p:sp>
        <p:nvSpPr>
          <p:cNvPr id="80" name="Google Shape;80;p16"/>
          <p:cNvSpPr txBox="1"/>
          <p:nvPr/>
        </p:nvSpPr>
        <p:spPr>
          <a:xfrm>
            <a:off x="535449" y="1238638"/>
            <a:ext cx="10289902" cy="1192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endParaRPr lang="en" sz="2200" dirty="0">
              <a:solidFill>
                <a:srgbClr val="0F0F0F"/>
              </a:solidFill>
              <a:latin typeface="Gill Sans" panose="020B0604020202020204" charset="0"/>
            </a:endParaRPr>
          </a:p>
          <a:p>
            <a:r>
              <a:rPr lang="en" sz="2200" dirty="0">
                <a:solidFill>
                  <a:srgbClr val="0F0F0F"/>
                </a:solidFill>
                <a:latin typeface="Gill Sans" panose="020B0604020202020204" charset="0"/>
              </a:rPr>
              <a:t>Governo central a governo central ou governo central a organismo internacional</a:t>
            </a:r>
          </a:p>
          <a:p>
            <a:r>
              <a:rPr lang="pt-BR" sz="2200" dirty="0">
                <a:solidFill>
                  <a:srgbClr val="0F0F0F"/>
                </a:solidFill>
                <a:latin typeface="Gill Sans" panose="020B0604020202020204" charset="0"/>
              </a:rPr>
              <a:t>Pré-requisito: acordo básico de cooperação técnica vigente com o país interessado</a:t>
            </a:r>
          </a:p>
        </p:txBody>
      </p:sp>
      <p:pic>
        <p:nvPicPr>
          <p:cNvPr id="2" name="Google Shape;134;p5">
            <a:extLst>
              <a:ext uri="{FF2B5EF4-FFF2-40B4-BE49-F238E27FC236}">
                <a16:creationId xmlns:a16="http://schemas.microsoft.com/office/drawing/2014/main" id="{44CEC208-5901-BBB4-C37E-6CB55B3A5B69}"/>
              </a:ext>
            </a:extLst>
          </p:cNvPr>
          <p:cNvPicPr preferRelativeResize="0"/>
          <p:nvPr/>
        </p:nvPicPr>
        <p:blipFill rotWithShape="1">
          <a:blip r:embed="rId3">
            <a:alphaModFix amt="39000"/>
          </a:blip>
          <a:srcRect/>
          <a:stretch/>
        </p:blipFill>
        <p:spPr>
          <a:xfrm>
            <a:off x="10413402" y="296395"/>
            <a:ext cx="1411965" cy="64584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57DD6A30-4004-C1E3-C8C2-06E32BF6E5D3}"/>
              </a:ext>
            </a:extLst>
          </p:cNvPr>
          <p:cNvSpPr/>
          <p:nvPr/>
        </p:nvSpPr>
        <p:spPr>
          <a:xfrm>
            <a:off x="535449" y="1238638"/>
            <a:ext cx="4506451" cy="437762"/>
          </a:xfrm>
          <a:prstGeom prst="roundRect">
            <a:avLst/>
          </a:prstGeom>
          <a:solidFill>
            <a:srgbClr val="E3E3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Gill Sans" panose="020B0604020202020204" charset="0"/>
              </a:rPr>
              <a:t>Cooperação oficial</a:t>
            </a:r>
          </a:p>
        </p:txBody>
      </p:sp>
      <p:sp>
        <p:nvSpPr>
          <p:cNvPr id="4" name="Elipse 3">
            <a:extLst>
              <a:ext uri="{FF2B5EF4-FFF2-40B4-BE49-F238E27FC236}">
                <a16:creationId xmlns:a16="http://schemas.microsoft.com/office/drawing/2014/main" id="{DA4EF346-97D6-63AD-349C-4708E7E6B9D8}"/>
              </a:ext>
            </a:extLst>
          </p:cNvPr>
          <p:cNvSpPr/>
          <p:nvPr/>
        </p:nvSpPr>
        <p:spPr>
          <a:xfrm>
            <a:off x="1108641" y="4918682"/>
            <a:ext cx="2770361" cy="953255"/>
          </a:xfrm>
          <a:prstGeom prst="ellipse">
            <a:avLst/>
          </a:prstGeom>
          <a:solidFill>
            <a:srgbClr val="AAA983"/>
          </a:solidFill>
          <a:ln>
            <a:solidFill>
              <a:srgbClr val="AAA98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200" b="1" dirty="0">
                <a:latin typeface="Gill Sans" panose="020B0604020202020204" charset="0"/>
              </a:rPr>
              <a:t>Situação inicial </a:t>
            </a:r>
          </a:p>
        </p:txBody>
      </p:sp>
      <p:sp>
        <p:nvSpPr>
          <p:cNvPr id="3" name="Raio 2">
            <a:extLst>
              <a:ext uri="{FF2B5EF4-FFF2-40B4-BE49-F238E27FC236}">
                <a16:creationId xmlns:a16="http://schemas.microsoft.com/office/drawing/2014/main" id="{C7CA6792-365E-6378-54FA-44A6F99973E7}"/>
              </a:ext>
            </a:extLst>
          </p:cNvPr>
          <p:cNvSpPr/>
          <p:nvPr/>
        </p:nvSpPr>
        <p:spPr>
          <a:xfrm>
            <a:off x="5872811" y="4191579"/>
            <a:ext cx="769545" cy="552261"/>
          </a:xfrm>
          <a:prstGeom prst="lightningBol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Elipse 4">
            <a:extLst>
              <a:ext uri="{FF2B5EF4-FFF2-40B4-BE49-F238E27FC236}">
                <a16:creationId xmlns:a16="http://schemas.microsoft.com/office/drawing/2014/main" id="{161760F1-8528-30BF-2D65-CDE3FF43A857}"/>
              </a:ext>
            </a:extLst>
          </p:cNvPr>
          <p:cNvSpPr/>
          <p:nvPr/>
        </p:nvSpPr>
        <p:spPr>
          <a:xfrm>
            <a:off x="7932120" y="3141694"/>
            <a:ext cx="3105969" cy="1115596"/>
          </a:xfrm>
          <a:prstGeom prst="ellipse">
            <a:avLst/>
          </a:prstGeom>
          <a:solidFill>
            <a:srgbClr val="E3E3D7"/>
          </a:solidFill>
          <a:ln>
            <a:solidFill>
              <a:srgbClr val="E3E3D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  <a:latin typeface="Gill Sans" panose="020B0604020202020204" charset="0"/>
              </a:rPr>
              <a:t>Situação desejada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1DF97A5-7D02-F74B-C71C-0D87D11041B2}"/>
              </a:ext>
            </a:extLst>
          </p:cNvPr>
          <p:cNvSpPr txBox="1"/>
          <p:nvPr/>
        </p:nvSpPr>
        <p:spPr>
          <a:xfrm>
            <a:off x="1538682" y="5875492"/>
            <a:ext cx="19102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latin typeface="Gill Sans" panose="020B0604020202020204" charset="0"/>
              </a:rPr>
              <a:t>(problema)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F0A94122-F151-4EA1-2E80-8381F8747BB7}"/>
              </a:ext>
            </a:extLst>
          </p:cNvPr>
          <p:cNvSpPr txBox="1"/>
          <p:nvPr/>
        </p:nvSpPr>
        <p:spPr>
          <a:xfrm>
            <a:off x="7479446" y="4318753"/>
            <a:ext cx="4011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latin typeface="Gill Sans" panose="020B0604020202020204" charset="0"/>
              </a:rPr>
              <a:t>(problemas </a:t>
            </a:r>
          </a:p>
          <a:p>
            <a:pPr algn="ctr"/>
            <a:r>
              <a:rPr lang="pt-BR" sz="2200" dirty="0">
                <a:latin typeface="Gill Sans" panose="020B0604020202020204" charset="0"/>
              </a:rPr>
              <a:t>equacionados ou minimizados)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69F3B706-D2D2-B529-FBFC-9559849CA0D9}"/>
              </a:ext>
            </a:extLst>
          </p:cNvPr>
          <p:cNvSpPr txBox="1"/>
          <p:nvPr/>
        </p:nvSpPr>
        <p:spPr>
          <a:xfrm>
            <a:off x="4080580" y="4427344"/>
            <a:ext cx="191028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latin typeface="Gill Sans" panose="020B0604020202020204" charset="0"/>
              </a:rPr>
              <a:t>contribuição à solução do problema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DACC499-6E71-E568-F89E-A39A1E18F7ED}"/>
              </a:ext>
            </a:extLst>
          </p:cNvPr>
          <p:cNvSpPr txBox="1"/>
          <p:nvPr/>
        </p:nvSpPr>
        <p:spPr>
          <a:xfrm>
            <a:off x="6133096" y="3605986"/>
            <a:ext cx="1910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dirty="0">
                <a:latin typeface="Gill Sans" panose="020B0604020202020204" charset="0"/>
              </a:rPr>
              <a:t>salto</a:t>
            </a:r>
          </a:p>
          <a:p>
            <a:pPr algn="ctr"/>
            <a:r>
              <a:rPr lang="pt-BR" sz="2200" dirty="0">
                <a:latin typeface="Gill Sans" panose="020B0604020202020204" charset="0"/>
              </a:rPr>
              <a:t>qualitativo</a:t>
            </a: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BDDC9357-2233-A3F5-CA1C-617C8FB033F1}"/>
              </a:ext>
            </a:extLst>
          </p:cNvPr>
          <p:cNvCxnSpPr/>
          <p:nvPr/>
        </p:nvCxnSpPr>
        <p:spPr>
          <a:xfrm flipV="1">
            <a:off x="4148625" y="3915351"/>
            <a:ext cx="3634467" cy="1254178"/>
          </a:xfrm>
          <a:prstGeom prst="straightConnector1">
            <a:avLst/>
          </a:prstGeom>
          <a:ln>
            <a:solidFill>
              <a:srgbClr val="AAA98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Google Shape;285;p11">
            <a:extLst>
              <a:ext uri="{FF2B5EF4-FFF2-40B4-BE49-F238E27FC236}">
                <a16:creationId xmlns:a16="http://schemas.microsoft.com/office/drawing/2014/main" id="{516DDBD8-D170-1F76-25F3-DC8387394DDB}"/>
              </a:ext>
            </a:extLst>
          </p:cNvPr>
          <p:cNvPicPr preferRelativeResize="0"/>
          <p:nvPr/>
        </p:nvPicPr>
        <p:blipFill rotWithShape="1">
          <a:blip r:embed="rId4">
            <a:alphaModFix amt="5000"/>
          </a:blip>
          <a:srcRect r="78712" b="71152"/>
          <a:stretch/>
        </p:blipFill>
        <p:spPr>
          <a:xfrm>
            <a:off x="8213161" y="4071833"/>
            <a:ext cx="3978839" cy="2815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28057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title"/>
          </p:nvPr>
        </p:nvSpPr>
        <p:spPr>
          <a:xfrm>
            <a:off x="0" y="0"/>
            <a:ext cx="11360800" cy="1067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rmAutofit/>
          </a:bodyPr>
          <a:lstStyle/>
          <a:p>
            <a:pPr algn="l"/>
            <a:r>
              <a:rPr lang="pt-BR" sz="3600" b="1" dirty="0">
                <a:solidFill>
                  <a:schemeClr val="accent2"/>
                </a:solidFill>
                <a:latin typeface="Gill Sans" panose="020B0604020202020204" charset="0"/>
              </a:rPr>
              <a:t>   </a:t>
            </a:r>
            <a:r>
              <a:rPr lang="pt-BR" sz="3600" b="1" dirty="0">
                <a:solidFill>
                  <a:schemeClr val="tx1"/>
                </a:solidFill>
                <a:latin typeface="Gill Sans" panose="020B0604020202020204" charset="0"/>
              </a:rPr>
              <a:t>Cooperação técnica</a:t>
            </a:r>
            <a:endParaRPr sz="3600" b="1" dirty="0">
              <a:solidFill>
                <a:schemeClr val="tx1"/>
              </a:solidFill>
              <a:latin typeface="Gill Sans" panose="020B0604020202020204" charset="0"/>
            </a:endParaRPr>
          </a:p>
        </p:txBody>
      </p:sp>
      <p:pic>
        <p:nvPicPr>
          <p:cNvPr id="2" name="Google Shape;134;p5">
            <a:extLst>
              <a:ext uri="{FF2B5EF4-FFF2-40B4-BE49-F238E27FC236}">
                <a16:creationId xmlns:a16="http://schemas.microsoft.com/office/drawing/2014/main" id="{44CEC208-5901-BBB4-C37E-6CB55B3A5B69}"/>
              </a:ext>
            </a:extLst>
          </p:cNvPr>
          <p:cNvPicPr preferRelativeResize="0"/>
          <p:nvPr/>
        </p:nvPicPr>
        <p:blipFill rotWithShape="1">
          <a:blip r:embed="rId3">
            <a:alphaModFix amt="39000"/>
          </a:blip>
          <a:srcRect/>
          <a:stretch/>
        </p:blipFill>
        <p:spPr>
          <a:xfrm>
            <a:off x="10413402" y="296395"/>
            <a:ext cx="1411965" cy="6458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80;p16">
            <a:extLst>
              <a:ext uri="{FF2B5EF4-FFF2-40B4-BE49-F238E27FC236}">
                <a16:creationId xmlns:a16="http://schemas.microsoft.com/office/drawing/2014/main" id="{889BFD93-5390-F3CF-0BB1-396EAAF60CA0}"/>
              </a:ext>
            </a:extLst>
          </p:cNvPr>
          <p:cNvSpPr txBox="1"/>
          <p:nvPr/>
        </p:nvSpPr>
        <p:spPr>
          <a:xfrm>
            <a:off x="540751" y="2319105"/>
            <a:ext cx="11168402" cy="342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pt-BR" sz="2200" dirty="0">
                <a:solidFill>
                  <a:srgbClr val="0F0F0F"/>
                </a:solidFill>
                <a:latin typeface="Gill Sans" panose="020B0604020202020204" charset="0"/>
              </a:rPr>
              <a:t>Visa contribuir para salto qualitativo de uma instituição (ou grupo delas) ou segmentos da sociedade (mudança de realidade)</a:t>
            </a:r>
          </a:p>
          <a:p>
            <a:r>
              <a:rPr lang="pt-BR" sz="1000" dirty="0">
                <a:solidFill>
                  <a:srgbClr val="0F0F0F"/>
                </a:solidFill>
                <a:latin typeface="Gill Sans" panose="020B0604020202020204" charset="0"/>
              </a:rPr>
              <a:t>                </a:t>
            </a:r>
          </a:p>
          <a:p>
            <a:r>
              <a:rPr lang="pt-BR" sz="2200" dirty="0">
                <a:solidFill>
                  <a:srgbClr val="0F0F0F"/>
                </a:solidFill>
                <a:latin typeface="Gill Sans" panose="020B0604020202020204" charset="0"/>
              </a:rPr>
              <a:t>Desenvolve capacidades individuais, organizacionais e interinstitucionais </a:t>
            </a:r>
          </a:p>
          <a:p>
            <a:r>
              <a:rPr lang="pt-BR" sz="800" dirty="0">
                <a:solidFill>
                  <a:srgbClr val="0F0F0F"/>
                </a:solidFill>
                <a:latin typeface="Gill Sans" panose="020B0604020202020204" charset="0"/>
              </a:rPr>
              <a:t>           </a:t>
            </a:r>
          </a:p>
          <a:p>
            <a:r>
              <a:rPr lang="pt-BR" sz="2200" dirty="0">
                <a:solidFill>
                  <a:srgbClr val="0F0F0F"/>
                </a:solidFill>
                <a:latin typeface="Gill Sans" panose="020B0604020202020204" charset="0"/>
              </a:rPr>
              <a:t>Inclui aprimorar de competências, modernização ou estruturação de processos produtivos, etapas de planejamento, implementação e avaliação de políticas públicas.</a:t>
            </a:r>
          </a:p>
          <a:p>
            <a:r>
              <a:rPr lang="pt-BR" sz="800" dirty="0">
                <a:solidFill>
                  <a:srgbClr val="0F0F0F"/>
                </a:solidFill>
                <a:latin typeface="Gill Sans" panose="020B0604020202020204" charset="0"/>
              </a:rPr>
              <a:t>          </a:t>
            </a:r>
          </a:p>
          <a:p>
            <a:r>
              <a:rPr lang="pt-BR" sz="2200" dirty="0">
                <a:solidFill>
                  <a:srgbClr val="0F0F0F"/>
                </a:solidFill>
                <a:latin typeface="Gill Sans" panose="020B0604020202020204" charset="0"/>
              </a:rPr>
              <a:t>Aportes em espécie (conhecimento, tecnologia) sem transferência de recursos financeiros</a:t>
            </a:r>
          </a:p>
          <a:p>
            <a:endParaRPr lang="pt-BR" sz="800" dirty="0">
              <a:solidFill>
                <a:srgbClr val="0F0F0F"/>
              </a:solidFill>
              <a:latin typeface="Gill Sans" panose="020B0604020202020204" charset="0"/>
            </a:endParaRPr>
          </a:p>
          <a:p>
            <a:r>
              <a:rPr lang="pt-BR" sz="2200" dirty="0">
                <a:solidFill>
                  <a:srgbClr val="0F0F0F"/>
                </a:solidFill>
                <a:latin typeface="Gill Sans" panose="020B0604020202020204" charset="0"/>
              </a:rPr>
              <a:t>Eventuais doações de insumos (ex. p/ laboratórios), equipamentos (ex. p/ medição de nível de água), pequenas reformas ou construções – diretamente ligados ao alcance dos resultados almejados.</a:t>
            </a: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844EDD7F-B937-680C-225D-D19BB617862A}"/>
              </a:ext>
            </a:extLst>
          </p:cNvPr>
          <p:cNvSpPr/>
          <p:nvPr/>
        </p:nvSpPr>
        <p:spPr>
          <a:xfrm>
            <a:off x="613179" y="1696969"/>
            <a:ext cx="4976352" cy="437762"/>
          </a:xfrm>
          <a:prstGeom prst="roundRect">
            <a:avLst/>
          </a:prstGeom>
          <a:solidFill>
            <a:srgbClr val="E3E3D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400" b="1" dirty="0">
                <a:solidFill>
                  <a:schemeClr val="tx1"/>
                </a:solidFill>
                <a:latin typeface="Gill Sans" panose="020B0604020202020204" charset="0"/>
              </a:rPr>
              <a:t>Natureza da cooperação técnica</a:t>
            </a:r>
          </a:p>
        </p:txBody>
      </p:sp>
      <p:pic>
        <p:nvPicPr>
          <p:cNvPr id="3" name="Google Shape;285;p11">
            <a:extLst>
              <a:ext uri="{FF2B5EF4-FFF2-40B4-BE49-F238E27FC236}">
                <a16:creationId xmlns:a16="http://schemas.microsoft.com/office/drawing/2014/main" id="{3EB49165-BD2F-D949-76B9-3D141B3C876C}"/>
              </a:ext>
            </a:extLst>
          </p:cNvPr>
          <p:cNvPicPr preferRelativeResize="0"/>
          <p:nvPr/>
        </p:nvPicPr>
        <p:blipFill rotWithShape="1">
          <a:blip r:embed="rId4">
            <a:alphaModFix amt="5000"/>
          </a:blip>
          <a:srcRect r="78712" b="71152"/>
          <a:stretch/>
        </p:blipFill>
        <p:spPr>
          <a:xfrm>
            <a:off x="8213161" y="4071833"/>
            <a:ext cx="3978839" cy="28155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944009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4583</TotalTime>
  <Words>1418</Words>
  <Application>Microsoft Office PowerPoint</Application>
  <PresentationFormat>Widescreen</PresentationFormat>
  <Paragraphs>341</Paragraphs>
  <Slides>23</Slides>
  <Notes>23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23</vt:i4>
      </vt:variant>
    </vt:vector>
  </HeadingPairs>
  <TitlesOfParts>
    <vt:vector size="29" baseType="lpstr">
      <vt:lpstr>Courier New</vt:lpstr>
      <vt:lpstr>Calibri</vt:lpstr>
      <vt:lpstr>Arial</vt:lpstr>
      <vt:lpstr>Open Sans ExtraBold</vt:lpstr>
      <vt:lpstr>Gill Sans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Cooperação técnica</vt:lpstr>
      <vt:lpstr>   Cooperação técnica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   Referência </vt:lpstr>
      <vt:lpstr>   Referências </vt:lpstr>
      <vt:lpstr>   Referências 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Akemi Kawagoe</dc:creator>
  <cp:lastModifiedBy>Juliana Campos Fronzaglia</cp:lastModifiedBy>
  <cp:revision>83</cp:revision>
  <cp:lastPrinted>2024-08-02T21:34:34Z</cp:lastPrinted>
  <dcterms:created xsi:type="dcterms:W3CDTF">2023-05-12T19:14:58Z</dcterms:created>
  <dcterms:modified xsi:type="dcterms:W3CDTF">2024-08-02T21:48:49Z</dcterms:modified>
</cp:coreProperties>
</file>